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  <p:sldId id="266" r:id="rId9"/>
    <p:sldId id="267" r:id="rId10"/>
    <p:sldId id="268" r:id="rId11"/>
    <p:sldId id="273" r:id="rId12"/>
    <p:sldId id="269" r:id="rId13"/>
    <p:sldId id="270" r:id="rId14"/>
    <p:sldId id="271" r:id="rId15"/>
    <p:sldId id="284" r:id="rId16"/>
    <p:sldId id="274" r:id="rId17"/>
    <p:sldId id="275" r:id="rId18"/>
    <p:sldId id="277" r:id="rId19"/>
    <p:sldId id="282" r:id="rId20"/>
    <p:sldId id="276" r:id="rId21"/>
    <p:sldId id="278" r:id="rId22"/>
    <p:sldId id="279" r:id="rId23"/>
    <p:sldId id="280" r:id="rId24"/>
    <p:sldId id="281" r:id="rId25"/>
    <p:sldId id="263" r:id="rId26"/>
    <p:sldId id="262" r:id="rId27"/>
    <p:sldId id="283" r:id="rId28"/>
    <p:sldId id="285" r:id="rId2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0197BC29-9663-493F-9D0E-23851828DE5F}">
          <p14:sldIdLst>
            <p14:sldId id="256"/>
            <p14:sldId id="257"/>
            <p14:sldId id="258"/>
            <p14:sldId id="259"/>
            <p14:sldId id="261"/>
            <p14:sldId id="264"/>
            <p14:sldId id="265"/>
            <p14:sldId id="266"/>
            <p14:sldId id="267"/>
            <p14:sldId id="268"/>
            <p14:sldId id="273"/>
            <p14:sldId id="269"/>
            <p14:sldId id="270"/>
            <p14:sldId id="271"/>
            <p14:sldId id="284"/>
            <p14:sldId id="274"/>
            <p14:sldId id="275"/>
            <p14:sldId id="277"/>
            <p14:sldId id="282"/>
            <p14:sldId id="276"/>
            <p14:sldId id="278"/>
            <p14:sldId id="279"/>
            <p14:sldId id="280"/>
            <p14:sldId id="281"/>
            <p14:sldId id="263"/>
            <p14:sldId id="262"/>
            <p14:sldId id="283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2342"/>
    <a:srgbClr val="8EBCA6"/>
    <a:srgbClr val="C9FFEE"/>
    <a:srgbClr val="00C588"/>
    <a:srgbClr val="F9F8F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jpe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53B23-D8EC-4B5D-AD72-C019A1DAEC04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3FDE5-E30A-4AB4-B436-EEEDEC3E976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470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C646F-EC45-667E-0FE6-3F6B9630F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270D6-82C7-D691-22A2-5DEC19821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86389-B823-FFB2-D7AB-EF600E267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0FAEB-A9F4-788F-BEFB-603CBD046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7B47C-3B20-DC8A-3F49-B42F8A933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1432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43EF6-DCDE-0C4A-1C05-3696C599A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E2F7BD-8B6E-E384-B771-06B74AE94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2F2E2-FECC-6B22-769C-EF429ECA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DB00E-6230-8759-C319-A76F1A97C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DD6D0-F6E8-CF56-952D-F536C3F7F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7845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14D0E1-9147-92C1-EB44-0810811DC2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5FB764-BF18-D75F-365A-BFD8FDF1F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9DDBF-0594-F741-6760-C3078CB25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E2B73-D956-440C-914E-A3FF4901B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177B0-55BF-5C18-A631-20C0E28A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587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91DAF-C10A-3332-A0BC-2A3A921E7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D6793-3055-C8C1-FFE7-854518183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42B5A-F2C2-AD74-173E-A198641F5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4BC36-FDBA-562E-079D-7CF32D627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1BEEF-8264-37BA-3FA7-883D484F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571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3AA0F-415D-5AB8-6FC1-3AAF39FD4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837D7-D249-850D-5F99-08B2FAF4C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30E18-EE1F-1241-89CF-33127355A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CC0B6-7BAE-3C92-23BC-878534463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AF33F-9C70-24EA-9E51-6E9DC33D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3751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DDAE-1C96-9D2C-D2B3-E8993F62E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93CFA-B0F8-CA9E-DDCF-B747C6102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D28461-A34D-57F1-FF41-C113B9F01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8B970-34F2-B2D3-B2E5-CCADF1C0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95A36-CF50-3839-940F-7853BC58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8F826-3F38-91FD-0C5D-CB27AF118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078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09831-A8DC-9A1B-090E-A78737352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94C57-7A4B-C4FD-CFC0-7E172659B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843CD-72F0-14A1-2C3E-8CC4E2693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7FF9B4-2CA1-470E-2137-89660F32E3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363C0A-F293-FD68-CA9E-1DB600F577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19F03A-3AC5-5A42-F285-37F142726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11B55E-AD49-A6F6-A9E3-0C48F52C4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CE0B7-23EB-E6AC-3941-A948BE45F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5337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99BB4-BA38-C224-71A5-5502205E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B0986-D8A3-6F77-56F8-B3B332C12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30445E-E540-F7DE-9FC8-E80728470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7D8CB-BC30-808E-FE16-ED19C1D54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56153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72696E-E216-79E0-2BAF-955FCBB1D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0B642-C4C4-355E-634E-5A46520CA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0A4C64-A421-1668-1147-8FF88C1CD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3186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234BE-6B90-6149-AB66-C4D8A70A2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F0670-762A-8F5C-4070-4D6B144BE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2F4AD-8A0B-C3F1-59CC-14F46B5860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4D13E-BE9E-601C-9C49-226BA9B5C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DC9F0-018B-1F68-F616-B183D505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A73AC-8B57-2A30-B44A-2D2E8DCAD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1444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7254B-86C3-CEAD-9EDF-A8AFC53DA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5DF9DE-8F02-9060-5AA6-2AA70241A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49326-7C31-10DC-3E8E-6D9B9C23F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E74335-C517-D102-C400-972D6069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2BEA9-DCD4-1CBA-ED8C-B867B27D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00B7D-7874-BB23-2AF3-1DB00E5C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2991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DF1EEB-BB64-F1CE-4D70-E60353965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880A6-1C64-ED49-2BD0-19F8B721C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A4396-AB12-129C-E254-CF43E4F0B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AEF50-0DC5-45ED-875A-9B36FD39EDBC}" type="datetimeFigureOut">
              <a:rPr lang="nl-NL" smtClean="0"/>
              <a:t>8-2-2023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754ED-81F5-21D0-B36C-9044FE1C0B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6769E-EB42-9F3E-D817-5E774282B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7BB9E-5E0E-46A2-BEFB-F35979B7A5A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425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file:///C:\Users\Cheeky\RProjects\listing_model_AIRBNB\input\listings_summary.csv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55EF406-AC1E-8B1F-8A01-C2CB68F4E9B8}"/>
              </a:ext>
            </a:extLst>
          </p:cNvPr>
          <p:cNvSpPr txBox="1"/>
          <p:nvPr/>
        </p:nvSpPr>
        <p:spPr>
          <a:xfrm>
            <a:off x="2805288" y="3136612"/>
            <a:ext cx="6581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solidFill>
                  <a:srgbClr val="0A2342"/>
                </a:solidFill>
              </a:rPr>
              <a:t>Airbnb listing price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754AE-94A3-2142-BB4A-AF644E9CDB01}"/>
              </a:ext>
            </a:extLst>
          </p:cNvPr>
          <p:cNvSpPr txBox="1"/>
          <p:nvPr/>
        </p:nvSpPr>
        <p:spPr>
          <a:xfrm>
            <a:off x="2805287" y="2551837"/>
            <a:ext cx="6581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dirty="0">
                <a:solidFill>
                  <a:srgbClr val="0A2342"/>
                </a:solidFill>
              </a:rPr>
              <a:t>Data Science Lab - Assessment</a:t>
            </a:r>
          </a:p>
        </p:txBody>
      </p:sp>
    </p:spTree>
    <p:extLst>
      <p:ext uri="{BB962C8B-B14F-4D97-AF65-F5344CB8AC3E}">
        <p14:creationId xmlns:p14="http://schemas.microsoft.com/office/powerpoint/2010/main" val="2959666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FACCD9-1BFB-93B0-B285-93DD419E3455}"/>
              </a:ext>
            </a:extLst>
          </p:cNvPr>
          <p:cNvSpPr txBox="1"/>
          <p:nvPr/>
        </p:nvSpPr>
        <p:spPr>
          <a:xfrm>
            <a:off x="357809" y="1272209"/>
            <a:ext cx="111218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We start out with the MLR model for the </a:t>
            </a:r>
            <a:r>
              <a:rPr lang="nl-NL" i="1" dirty="0">
                <a:solidFill>
                  <a:srgbClr val="0A2342"/>
                </a:solidFill>
              </a:rPr>
              <a:t>naive</a:t>
            </a:r>
            <a:r>
              <a:rPr lang="nl-NL" dirty="0">
                <a:solidFill>
                  <a:srgbClr val="0A2342"/>
                </a:solidFill>
              </a:rPr>
              <a:t> model</a:t>
            </a:r>
          </a:p>
          <a:p>
            <a:r>
              <a:rPr lang="nl-NL" dirty="0">
                <a:solidFill>
                  <a:srgbClr val="0A2342"/>
                </a:solidFill>
              </a:rPr>
              <a:t>The algorithm tries to minimize the error of each prediction and uses the R</a:t>
            </a:r>
            <a:r>
              <a:rPr lang="nl-NL" baseline="30000" dirty="0">
                <a:solidFill>
                  <a:srgbClr val="0A2342"/>
                </a:solidFill>
              </a:rPr>
              <a:t>2</a:t>
            </a:r>
            <a:r>
              <a:rPr lang="nl-NL" dirty="0">
                <a:solidFill>
                  <a:srgbClr val="0A2342"/>
                </a:solidFill>
              </a:rPr>
              <a:t> metric as a performance measure</a:t>
            </a:r>
          </a:p>
          <a:p>
            <a:r>
              <a:rPr lang="nl-NL" dirty="0">
                <a:solidFill>
                  <a:srgbClr val="0A2342"/>
                </a:solidFill>
              </a:rPr>
              <a:t>The flow of the regression calibration is as follows: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Start out with all variables and find the best fit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Eliminate the variable that contributes the least to the performance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Continue until there are only 5 variables left</a:t>
            </a:r>
          </a:p>
          <a:p>
            <a:r>
              <a:rPr lang="nl-NL" dirty="0">
                <a:solidFill>
                  <a:srgbClr val="0A2342"/>
                </a:solidFill>
              </a:rPr>
              <a:t>This resulted in the following model: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5 – Regression modeling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666B6BD-0114-C25F-4270-9886C1C5032C}"/>
                  </a:ext>
                </a:extLst>
              </p:cNvPr>
              <p:cNvSpPr txBox="1"/>
              <p:nvPr/>
            </p:nvSpPr>
            <p:spPr>
              <a:xfrm>
                <a:off x="-197668" y="4256738"/>
                <a:ext cx="9529676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𝑃𝑟𝑖𝑐𝑒</m:t>
                      </m:r>
                      <m:r>
                        <a:rPr lang="nl-NL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nl-NL" b="0" i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0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m:rPr>
                          <m:sty m:val="p"/>
                        </m:rPr>
                        <a:rPr lang="nl-NL" b="0" i="0" smtClean="0">
                          <a:latin typeface="Cambria Math" panose="02040503050406030204" pitchFamily="18" charset="0"/>
                        </a:rPr>
                        <m:t>RoomType</m:t>
                      </m:r>
                      <m:r>
                        <a:rPr lang="nl-NL" b="0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nl-NL" b="0" i="0" smtClean="0">
                              <a:latin typeface="Cambria Math" panose="02040503050406030204" pitchFamily="18" charset="0"/>
                            </a:rPr>
                            <m:t>c</m:t>
                          </m:r>
                        </m:e>
                        <m:sub>
                          <m:r>
                            <a:rPr lang="nl-NL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𝐴𝑐𝑐𝑜𝑚𝑚𝑜𝑑𝑎𝑡𝑒𝑠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𝐷𝑖𝑠𝑡𝑎𝑛𝑐𝑒𝑇𝑜𝐶𝑒𝑛𝑡𝑒𝑟</m:t>
                      </m:r>
                    </m:oMath>
                  </m:oMathPara>
                </a14:m>
                <a:br>
                  <a:rPr lang="nl-NL" b="0" i="1" dirty="0">
                    <a:latin typeface="Cambria Math" panose="02040503050406030204" pitchFamily="18" charset="0"/>
                  </a:rPr>
                </a:br>
                <a:r>
                  <a:rPr lang="nl-NL" b="0" i="1" dirty="0">
                    <a:latin typeface="Cambria Math" panose="02040503050406030204" pitchFamily="18" charset="0"/>
                  </a:rPr>
                  <a:t>						</a:t>
                </a:r>
                <a14:m>
                  <m:oMath xmlns:m="http://schemas.openxmlformats.org/officeDocument/2006/math">
                    <m:r>
                      <a:rPr lang="nl-NL" b="0" i="1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nl-NL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nl-NL" b="0" i="1" smtClean="0">
                        <a:latin typeface="Cambria Math" panose="02040503050406030204" pitchFamily="18" charset="0"/>
                      </a:rPr>
                      <m:t>𝐴𝑣𝑎𝑖𝑙𝑎𝑏𝑖𝑙𝑖𝑡𝑦</m:t>
                    </m:r>
                    <m:r>
                      <a:rPr lang="nl-NL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nl-NL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nl-NL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nl-NL" b="0" i="1" smtClean="0">
                        <a:latin typeface="Cambria Math" panose="02040503050406030204" pitchFamily="18" charset="0"/>
                      </a:rPr>
                      <m:t>𝐶𝑙𝑒𝑎𝑛𝑖𝑛𝑔𝐹𝑒𝑒</m:t>
                    </m:r>
                  </m:oMath>
                </a14:m>
                <a:endParaRPr lang="nl-NL" dirty="0"/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666B6BD-0114-C25F-4270-9886C1C503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97668" y="4256738"/>
                <a:ext cx="9529676" cy="553998"/>
              </a:xfrm>
              <a:prstGeom prst="rect">
                <a:avLst/>
              </a:prstGeom>
              <a:blipFill>
                <a:blip r:embed="rId2"/>
                <a:stretch>
                  <a:fillRect r="-320" b="-16484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7" name="Table 3">
            <a:extLst>
              <a:ext uri="{FF2B5EF4-FFF2-40B4-BE49-F238E27FC236}">
                <a16:creationId xmlns:a16="http://schemas.microsoft.com/office/drawing/2014/main" id="{56CDB4A6-44E8-AF3C-CE9D-8E30A12CA2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156786"/>
              </p:ext>
            </p:extLst>
          </p:nvPr>
        </p:nvGraphicFramePr>
        <p:xfrm>
          <a:off x="8399402" y="2371806"/>
          <a:ext cx="2939385" cy="1483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77480">
                  <a:extLst>
                    <a:ext uri="{9D8B030D-6E8A-4147-A177-3AD203B41FA5}">
                      <a16:colId xmlns:a16="http://schemas.microsoft.com/office/drawing/2014/main" val="740640470"/>
                    </a:ext>
                  </a:extLst>
                </a:gridCol>
                <a:gridCol w="1261905">
                  <a:extLst>
                    <a:ext uri="{9D8B030D-6E8A-4147-A177-3AD203B41FA5}">
                      <a16:colId xmlns:a16="http://schemas.microsoft.com/office/drawing/2014/main" val="24427924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Column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Value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4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R</a:t>
                      </a:r>
                      <a:r>
                        <a:rPr lang="nl-NL" baseline="300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42.1%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546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MAE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18.4EUR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6423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RMSE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33.7EUR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5735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9898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5 – Regression modeling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3141" y="1376244"/>
            <a:ext cx="6951269" cy="46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067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5 – Regression modeling</a:t>
            </a: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141" y="1376244"/>
            <a:ext cx="6951270" cy="46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77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5 – Regression modeling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3141" y="1376244"/>
            <a:ext cx="6951269" cy="46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344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5 – Regression modeling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3141" y="1376244"/>
            <a:ext cx="6951269" cy="463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156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5 – Regression modeling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3141" y="1376244"/>
            <a:ext cx="6951268" cy="463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15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5 – Regression modeling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71D881-84B4-C52F-AAEF-E0A8E9AFF29B}"/>
              </a:ext>
            </a:extLst>
          </p:cNvPr>
          <p:cNvSpPr txBox="1"/>
          <p:nvPr/>
        </p:nvSpPr>
        <p:spPr>
          <a:xfrm>
            <a:off x="357809" y="1272209"/>
            <a:ext cx="111218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Now we have a benchmark for a more complex model to improve on, R</a:t>
            </a:r>
            <a:r>
              <a:rPr lang="nl-NL" baseline="30000" dirty="0">
                <a:solidFill>
                  <a:srgbClr val="0A2342"/>
                </a:solidFill>
              </a:rPr>
              <a:t>2</a:t>
            </a:r>
            <a:r>
              <a:rPr lang="nl-NL" dirty="0">
                <a:solidFill>
                  <a:srgbClr val="0A2342"/>
                </a:solidFill>
              </a:rPr>
              <a:t> = 42%</a:t>
            </a:r>
          </a:p>
          <a:p>
            <a:r>
              <a:rPr lang="nl-NL" dirty="0">
                <a:solidFill>
                  <a:srgbClr val="0A2342"/>
                </a:solidFill>
              </a:rPr>
              <a:t>First some details on how XGBoost works:</a:t>
            </a:r>
          </a:p>
          <a:p>
            <a:r>
              <a:rPr lang="nl-NL" dirty="0">
                <a:solidFill>
                  <a:srgbClr val="0A2342"/>
                </a:solidFill>
              </a:rPr>
              <a:t>XGBoost is an iterative process that tries to improve on itself with the following flow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XGBoost builds a model for an initial guess on the price for each listing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XGBoost then considers the error made by this model and builds a new model to negate those errors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The values of the second model are added to the first with a scaling factor</a:t>
            </a:r>
          </a:p>
          <a:p>
            <a:pPr marL="342900" indent="-342900">
              <a:buFont typeface="+mj-lt"/>
              <a:buAutoNum type="arabicPeriod"/>
            </a:pPr>
            <a:r>
              <a:rPr lang="nl-NL" dirty="0">
                <a:solidFill>
                  <a:srgbClr val="0A2342"/>
                </a:solidFill>
              </a:rPr>
              <a:t>This process is repeated until the model no longer improves or a limit has been reached</a:t>
            </a:r>
          </a:p>
          <a:p>
            <a:r>
              <a:rPr lang="nl-NL" dirty="0">
                <a:solidFill>
                  <a:srgbClr val="0A2342"/>
                </a:solidFill>
              </a:rPr>
              <a:t>This allows XGBoost to use many, many more coefficients to find the best model</a:t>
            </a:r>
            <a:r>
              <a:rPr lang="nl-NL" baseline="30000" dirty="0">
                <a:solidFill>
                  <a:srgbClr val="0A2342"/>
                </a:solidFill>
              </a:rPr>
              <a:t>1</a:t>
            </a:r>
            <a:endParaRPr lang="nl-NL" dirty="0">
              <a:solidFill>
                <a:srgbClr val="0A234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8F710C-090C-6C87-D939-CA29FA373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9524" y="6492875"/>
            <a:ext cx="7219425" cy="365125"/>
          </a:xfrm>
        </p:spPr>
        <p:txBody>
          <a:bodyPr anchor="b"/>
          <a:lstStyle/>
          <a:p>
            <a:pPr algn="l"/>
            <a:r>
              <a:rPr lang="en-US" baseline="30000" dirty="0"/>
              <a:t>1.</a:t>
            </a:r>
            <a:r>
              <a:rPr lang="en-US" dirty="0"/>
              <a:t>The downside of this property is that it is unfeasible to determine exactly how </a:t>
            </a:r>
            <a:r>
              <a:rPr lang="en-US" dirty="0" err="1"/>
              <a:t>XGBoost</a:t>
            </a:r>
            <a:r>
              <a:rPr lang="en-US" dirty="0"/>
              <a:t> got a certain value.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7882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3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6 – Model assessment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8F710C-090C-6C87-D939-CA29FA373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9524" y="6492875"/>
            <a:ext cx="7219425" cy="365125"/>
          </a:xfrm>
        </p:spPr>
        <p:txBody>
          <a:bodyPr anchor="b"/>
          <a:lstStyle/>
          <a:p>
            <a:pPr algn="l"/>
            <a:r>
              <a:rPr lang="en-US" baseline="30000" dirty="0"/>
              <a:t>1.</a:t>
            </a:r>
            <a:r>
              <a:rPr lang="en-US" dirty="0"/>
              <a:t>The downside of this property is that it is unfeasible to determine exactly how </a:t>
            </a:r>
            <a:r>
              <a:rPr lang="en-US" dirty="0" err="1"/>
              <a:t>XGBoost</a:t>
            </a:r>
            <a:r>
              <a:rPr lang="en-US" dirty="0"/>
              <a:t> got a certain value.</a:t>
            </a:r>
            <a:endParaRPr lang="nl-NL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E958CAC8-5CEA-AF92-4CAB-AC096890E5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462731"/>
              </p:ext>
            </p:extLst>
          </p:nvPr>
        </p:nvGraphicFramePr>
        <p:xfrm>
          <a:off x="371135" y="1205737"/>
          <a:ext cx="3899026" cy="1483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94057">
                  <a:extLst>
                    <a:ext uri="{9D8B030D-6E8A-4147-A177-3AD203B41FA5}">
                      <a16:colId xmlns:a16="http://schemas.microsoft.com/office/drawing/2014/main" val="740640470"/>
                    </a:ext>
                  </a:extLst>
                </a:gridCol>
                <a:gridCol w="930593">
                  <a:extLst>
                    <a:ext uri="{9D8B030D-6E8A-4147-A177-3AD203B41FA5}">
                      <a16:colId xmlns:a16="http://schemas.microsoft.com/office/drawing/2014/main" val="2442792483"/>
                    </a:ext>
                  </a:extLst>
                </a:gridCol>
                <a:gridCol w="1274376">
                  <a:extLst>
                    <a:ext uri="{9D8B030D-6E8A-4147-A177-3AD203B41FA5}">
                      <a16:colId xmlns:a16="http://schemas.microsoft.com/office/drawing/2014/main" val="11607594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Column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Value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Benchmark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4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R</a:t>
                      </a:r>
                      <a:r>
                        <a:rPr lang="nl-NL" baseline="300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nl-N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62.7%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42.1%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546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MAE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15.2EUR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18.4EUR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6423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RMSE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25.5EUR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33.7EUR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573550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44517E6F-7778-34D3-ACA6-BB177F87E4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1150" y="1271877"/>
            <a:ext cx="7189714" cy="479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08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3141" y="1376244"/>
            <a:ext cx="6951269" cy="46341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5D8F9-4BFA-FCCB-0346-9EFBDC28542B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3747628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3141" y="1376244"/>
            <a:ext cx="6951269" cy="46341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55D8F9-4BFA-FCCB-0346-9EFBDC28542B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465006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995491D-7132-BD6E-D49D-CE1511700418}"/>
              </a:ext>
            </a:extLst>
          </p:cNvPr>
          <p:cNvSpPr/>
          <p:nvPr/>
        </p:nvSpPr>
        <p:spPr>
          <a:xfrm>
            <a:off x="4338735" y="0"/>
            <a:ext cx="3508310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61E30C-80B9-F048-650F-B1F845F80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2948" y="151570"/>
            <a:ext cx="3266103" cy="286298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E24B0B2-4314-199C-EB7F-9F7C15929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75" b="96094" l="3807" r="93909">
                        <a14:foregroundMark x1="76396" y1="21875" x2="76650" y2="82813"/>
                        <a14:foregroundMark x1="76650" y1="82813" x2="77919" y2="21094"/>
                        <a14:foregroundMark x1="77919" y1="21094" x2="76396" y2="14844"/>
                        <a14:foregroundMark x1="89809" y1="52475" x2="94416" y2="75000"/>
                        <a14:foregroundMark x1="85787" y1="32813" x2="89320" y2="50087"/>
                        <a14:foregroundMark x1="94416" y1="75000" x2="84772" y2="89063"/>
                        <a14:foregroundMark x1="52538" y1="64063" x2="56957" y2="67797"/>
                        <a14:foregroundMark x1="29188" y1="96094" x2="26904" y2="95313"/>
                        <a14:foregroundMark x1="15736" y1="44531" x2="5838" y2="76563"/>
                        <a14:foregroundMark x1="3807" y1="19531" x2="5076" y2="82813"/>
                        <a14:foregroundMark x1="57360" y1="65625" x2="57360" y2="65625"/>
                        <a14:foregroundMark x1="58629" y1="67188" x2="56091" y2="69531"/>
                        <a14:backgroundMark x1="52792" y1="12500" x2="34264" y2="9375"/>
                        <a14:backgroundMark x1="34264" y1="9375" x2="51015" y2="23438"/>
                        <a14:backgroundMark x1="51015" y1="23438" x2="52792" y2="13281"/>
                        <a14:backgroundMark x1="50508" y1="9375" x2="17259" y2="8594"/>
                        <a14:backgroundMark x1="17259" y1="8594" x2="30964" y2="24219"/>
                        <a14:backgroundMark x1="30964" y1="24219" x2="51269" y2="11719"/>
                        <a14:backgroundMark x1="51269" y1="11719" x2="45939" y2="3906"/>
                        <a14:backgroundMark x1="68020" y1="3125" x2="38325" y2="16406"/>
                        <a14:backgroundMark x1="38325" y1="16406" x2="37310" y2="18750"/>
                        <a14:backgroundMark x1="83503" y1="53906" x2="80835" y2="51169"/>
                        <a14:backgroundMark x1="60660" y1="79688" x2="60231" y2="78632"/>
                        <a14:backgroundMark x1="60914" y1="71875" x2="60914" y2="71875"/>
                        <a14:backgroundMark x1="61168" y1="71094" x2="61421" y2="69531"/>
                        <a14:backgroundMark x1="61421" y1="69531" x2="59225" y2="69531"/>
                        <a14:backgroundMark x1="61168" y1="72656" x2="61675" y2="74219"/>
                        <a14:backgroundMark x1="62183" y1="72656" x2="62183" y2="75781"/>
                        <a14:backgroundMark x1="62690" y1="69531" x2="61929" y2="74219"/>
                        <a14:backgroundMark x1="88832" y1="51563" x2="89594" y2="53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837" y="3615612"/>
            <a:ext cx="3266103" cy="1061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CCA15D-DBDF-8C76-2CBC-D8A8D0033C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97" b="89944" l="5704" r="89840">
                        <a14:foregroundMark x1="58289" y1="54190" x2="58289" y2="59218"/>
                        <a14:foregroundMark x1="45455" y1="58659" x2="47950" y2="84358"/>
                        <a14:foregroundMark x1="39750" y1="81006" x2="38859" y2="75419"/>
                        <a14:foregroundMark x1="33155" y1="51397" x2="34046" y2="81006"/>
                        <a14:foregroundMark x1="20856" y1="60335" x2="21212" y2="54190"/>
                        <a14:foregroundMark x1="5704" y1="51397" x2="6774" y2="513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6449" y="5246277"/>
            <a:ext cx="3266103" cy="10421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C4142B7-A033-EFC0-3FDA-2760074EB99C}"/>
              </a:ext>
            </a:extLst>
          </p:cNvPr>
          <p:cNvSpPr txBox="1"/>
          <p:nvPr/>
        </p:nvSpPr>
        <p:spPr>
          <a:xfrm>
            <a:off x="9336717" y="259247"/>
            <a:ext cx="2603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7181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83141" y="1376244"/>
            <a:ext cx="6951268" cy="46341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C038AD-A2C4-2BBF-4564-3AD34EEBB74E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36330744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48917" y="1342688"/>
            <a:ext cx="6951268" cy="46341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6D093F-D47E-11BF-4F90-DCD8779229CA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2437970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48918" y="1342688"/>
            <a:ext cx="6951266" cy="46341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B1226E-B987-3DB1-4B57-AAE3637A9554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41348350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A8264-B9BC-A1AB-2023-1429D6DE9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48918" y="1342688"/>
            <a:ext cx="6951266" cy="46341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65A010-4698-B76C-A81A-84BC3C872701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4631698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6 – Regression modeling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699330-2798-BB3B-0800-D073129E6E51}"/>
              </a:ext>
            </a:extLst>
          </p:cNvPr>
          <p:cNvSpPr txBox="1"/>
          <p:nvPr/>
        </p:nvSpPr>
        <p:spPr>
          <a:xfrm>
            <a:off x="357809" y="1272209"/>
            <a:ext cx="1112188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Final notes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XGBoost produces far better results across the spectrum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The complexity of XGBoost may be a downside to some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This model tries to predict what a </a:t>
            </a:r>
            <a:r>
              <a:rPr lang="nl-NL" b="1" dirty="0">
                <a:solidFill>
                  <a:srgbClr val="0A2342"/>
                </a:solidFill>
              </a:rPr>
              <a:t>lister</a:t>
            </a:r>
            <a:r>
              <a:rPr lang="nl-NL" dirty="0">
                <a:solidFill>
                  <a:srgbClr val="0A2342"/>
                </a:solidFill>
              </a:rPr>
              <a:t> values his property, not what a </a:t>
            </a:r>
            <a:r>
              <a:rPr lang="nl-NL" b="1" dirty="0">
                <a:solidFill>
                  <a:srgbClr val="0A2342"/>
                </a:solidFill>
              </a:rPr>
              <a:t>tenant</a:t>
            </a:r>
            <a:r>
              <a:rPr lang="nl-NL" dirty="0">
                <a:solidFill>
                  <a:srgbClr val="0A2342"/>
                </a:solidFill>
              </a:rPr>
              <a:t> values that property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Personal information may be highly relevant to the choice of 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The moment of pricing may also be relevant (in-season vs off-season)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>
                <a:solidFill>
                  <a:srgbClr val="0A2342"/>
                </a:solidFill>
              </a:rPr>
              <a:t>A </a:t>
            </a:r>
            <a:r>
              <a:rPr lang="nl-NL" dirty="0">
                <a:solidFill>
                  <a:srgbClr val="0A2342"/>
                </a:solidFill>
              </a:rPr>
              <a:t>use case could be for either Airbnb themselves to provide a recommendation price, or as a governing tool to prohibit excessive prices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>
              <a:solidFill>
                <a:srgbClr val="0A23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600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3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55EF406-AC1E-8B1F-8A01-C2CB68F4E9B8}"/>
              </a:ext>
            </a:extLst>
          </p:cNvPr>
          <p:cNvSpPr txBox="1"/>
          <p:nvPr/>
        </p:nvSpPr>
        <p:spPr>
          <a:xfrm>
            <a:off x="2805288" y="3136612"/>
            <a:ext cx="6581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solidFill>
                  <a:srgbClr val="0A2342"/>
                </a:solidFill>
              </a:rPr>
              <a:t>Airbnb listing price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754AE-94A3-2142-BB4A-AF644E9CDB01}"/>
              </a:ext>
            </a:extLst>
          </p:cNvPr>
          <p:cNvSpPr txBox="1"/>
          <p:nvPr/>
        </p:nvSpPr>
        <p:spPr>
          <a:xfrm>
            <a:off x="2805287" y="2551837"/>
            <a:ext cx="6581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dirty="0">
                <a:solidFill>
                  <a:srgbClr val="0A2342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171605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021747" y="259247"/>
            <a:ext cx="9918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Appendix - Step 2 – Column class distribution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C949E91A-A2C8-F7E1-71AE-179B87EC05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004519"/>
              </p:ext>
            </p:extLst>
          </p:nvPr>
        </p:nvGraphicFramePr>
        <p:xfrm>
          <a:off x="760396" y="1971037"/>
          <a:ext cx="10297797" cy="22047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25575">
                  <a:extLst>
                    <a:ext uri="{9D8B030D-6E8A-4147-A177-3AD203B41FA5}">
                      <a16:colId xmlns:a16="http://schemas.microsoft.com/office/drawing/2014/main" val="740640470"/>
                    </a:ext>
                  </a:extLst>
                </a:gridCol>
                <a:gridCol w="1261905">
                  <a:extLst>
                    <a:ext uri="{9D8B030D-6E8A-4147-A177-3AD203B41FA5}">
                      <a16:colId xmlns:a16="http://schemas.microsoft.com/office/drawing/2014/main" val="2442792483"/>
                    </a:ext>
                  </a:extLst>
                </a:gridCol>
                <a:gridCol w="2163476">
                  <a:extLst>
                    <a:ext uri="{9D8B030D-6E8A-4147-A177-3AD203B41FA5}">
                      <a16:colId xmlns:a16="http://schemas.microsoft.com/office/drawing/2014/main" val="3036724071"/>
                    </a:ext>
                  </a:extLst>
                </a:gridCol>
                <a:gridCol w="1722946">
                  <a:extLst>
                    <a:ext uri="{9D8B030D-6E8A-4147-A177-3AD203B41FA5}">
                      <a16:colId xmlns:a16="http://schemas.microsoft.com/office/drawing/2014/main" val="605962189"/>
                    </a:ext>
                  </a:extLst>
                </a:gridCol>
                <a:gridCol w="1100455">
                  <a:extLst>
                    <a:ext uri="{9D8B030D-6E8A-4147-A177-3AD203B41FA5}">
                      <a16:colId xmlns:a16="http://schemas.microsoft.com/office/drawing/2014/main" val="433467139"/>
                    </a:ext>
                  </a:extLst>
                </a:gridCol>
                <a:gridCol w="1207072">
                  <a:extLst>
                    <a:ext uri="{9D8B030D-6E8A-4147-A177-3AD203B41FA5}">
                      <a16:colId xmlns:a16="http://schemas.microsoft.com/office/drawing/2014/main" val="3286810011"/>
                    </a:ext>
                  </a:extLst>
                </a:gridCol>
                <a:gridCol w="1416368">
                  <a:extLst>
                    <a:ext uri="{9D8B030D-6E8A-4147-A177-3AD203B41FA5}">
                      <a16:colId xmlns:a16="http://schemas.microsoft.com/office/drawing/2014/main" val="13590034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Data type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Character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Categorical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Logical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Integer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Numerical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Date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4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# of columns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20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14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22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546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Example column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bed_type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host_is_superhost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beds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1" dirty="0">
                          <a:solidFill>
                            <a:schemeClr val="bg1"/>
                          </a:solidFill>
                        </a:rPr>
                        <a:t>price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first_review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527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Example value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“lovely apartment in...”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Pull-out sofa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t, f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0,1,2,...,20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69.99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‘2015-01-01’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21112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7D48BB2-F9D2-E4B7-1485-040E871E760C}"/>
              </a:ext>
            </a:extLst>
          </p:cNvPr>
          <p:cNvSpPr txBox="1"/>
          <p:nvPr/>
        </p:nvSpPr>
        <p:spPr>
          <a:xfrm>
            <a:off x="760396" y="1443789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solidFill>
                  <a:srgbClr val="0A2342"/>
                </a:solidFill>
              </a:rPr>
              <a:t>96 columns - Dependent variable </a:t>
            </a:r>
            <a:r>
              <a:rPr lang="nl-NL" sz="2400" i="1" dirty="0">
                <a:solidFill>
                  <a:srgbClr val="0A2342"/>
                </a:solidFill>
              </a:rPr>
              <a:t>Price</a:t>
            </a:r>
            <a:r>
              <a:rPr lang="nl-NL" sz="2400" i="1" baseline="30000" dirty="0">
                <a:solidFill>
                  <a:srgbClr val="0A2342"/>
                </a:solidFill>
              </a:rPr>
              <a:t>1</a:t>
            </a:r>
            <a:endParaRPr lang="nl-NL" sz="2400" dirty="0">
              <a:solidFill>
                <a:srgbClr val="0A2342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779355-A777-9CAB-E8C5-7DA5022FA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9525" y="6492875"/>
            <a:ext cx="4114800" cy="365125"/>
          </a:xfrm>
        </p:spPr>
        <p:txBody>
          <a:bodyPr anchor="b"/>
          <a:lstStyle/>
          <a:p>
            <a:pPr algn="l"/>
            <a:r>
              <a:rPr lang="en-US" baseline="30000" dirty="0"/>
              <a:t>1. </a:t>
            </a:r>
            <a:r>
              <a:rPr lang="en-US" dirty="0"/>
              <a:t>16 columns were excluded due to no predictive power.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95281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021747" y="259247"/>
            <a:ext cx="9918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Appendix - Step 6 – MLR details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BCFF14E-C2EE-79EE-ED74-7CF99AB726F7}"/>
                  </a:ext>
                </a:extLst>
              </p:cNvPr>
              <p:cNvSpPr txBox="1"/>
              <p:nvPr/>
            </p:nvSpPr>
            <p:spPr>
              <a:xfrm>
                <a:off x="888770" y="1524996"/>
                <a:ext cx="2265954" cy="6722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nl-NL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BCFF14E-C2EE-79EE-ED74-7CF99AB726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8770" y="1524996"/>
                <a:ext cx="2265954" cy="67223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F0F91D14-D33D-C795-7E00-B4AC37AD9F34}"/>
              </a:ext>
            </a:extLst>
          </p:cNvPr>
          <p:cNvSpPr txBox="1"/>
          <p:nvPr/>
        </p:nvSpPr>
        <p:spPr>
          <a:xfrm>
            <a:off x="888769" y="2197231"/>
            <a:ext cx="9297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where K is the collection of viable variables. The while loop eliminates the worst variable from K</a:t>
            </a:r>
          </a:p>
        </p:txBody>
      </p:sp>
    </p:spTree>
    <p:extLst>
      <p:ext uri="{BB962C8B-B14F-4D97-AF65-F5344CB8AC3E}">
        <p14:creationId xmlns:p14="http://schemas.microsoft.com/office/powerpoint/2010/main" val="14661064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021747" y="259247"/>
            <a:ext cx="9918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Appendix - Step 6 – XGBoost details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E3CEAE9-AF15-EF33-62F5-112ECEB1E9BC}"/>
              </a:ext>
            </a:extLst>
          </p:cNvPr>
          <p:cNvGrpSpPr/>
          <p:nvPr/>
        </p:nvGrpSpPr>
        <p:grpSpPr>
          <a:xfrm>
            <a:off x="118146" y="1054559"/>
            <a:ext cx="5831748" cy="4496715"/>
            <a:chOff x="3180127" y="1057013"/>
            <a:chExt cx="5831748" cy="4496715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F7220F9-BE34-E5F5-3C46-3DFCEE009E59}"/>
                </a:ext>
              </a:extLst>
            </p:cNvPr>
            <p:cNvCxnSpPr>
              <a:cxnSpLocks/>
              <a:endCxn id="35" idx="0"/>
            </p:cNvCxnSpPr>
            <p:nvPr/>
          </p:nvCxnSpPr>
          <p:spPr>
            <a:xfrm flipH="1">
              <a:off x="6946436" y="4136792"/>
              <a:ext cx="708520" cy="1033581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EFF21D73-032D-E756-F842-353E06D81863}"/>
                </a:ext>
              </a:extLst>
            </p:cNvPr>
            <p:cNvGrpSpPr/>
            <p:nvPr/>
          </p:nvGrpSpPr>
          <p:grpSpPr>
            <a:xfrm>
              <a:off x="3180127" y="1057013"/>
              <a:ext cx="5831748" cy="4496715"/>
              <a:chOff x="3180127" y="1057013"/>
              <a:chExt cx="5831748" cy="4496715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23F5A05D-654E-221F-2402-D876BC003C44}"/>
                  </a:ext>
                </a:extLst>
              </p:cNvPr>
              <p:cNvSpPr/>
              <p:nvPr/>
            </p:nvSpPr>
            <p:spPr>
              <a:xfrm>
                <a:off x="4820873" y="1057013"/>
                <a:ext cx="2550254" cy="964734"/>
              </a:xfrm>
              <a:prstGeom prst="roundRect">
                <a:avLst/>
              </a:prstGeom>
              <a:solidFill>
                <a:srgbClr val="0A2342"/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dirty="0"/>
                  <a:t>&lt;5km to City Center</a:t>
                </a:r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9FB8ECCA-F074-1416-3C43-4C3AFB736414}"/>
                  </a:ext>
                </a:extLst>
              </p:cNvPr>
              <p:cNvCxnSpPr>
                <a:stCxn id="5" idx="2"/>
              </p:cNvCxnSpPr>
              <p:nvPr/>
            </p:nvCxnSpPr>
            <p:spPr>
              <a:xfrm flipH="1">
                <a:off x="4476925" y="2021747"/>
                <a:ext cx="1619075" cy="1164334"/>
              </a:xfrm>
              <a:prstGeom prst="straightConnector1">
                <a:avLst/>
              </a:prstGeom>
              <a:ln w="28575">
                <a:solidFill>
                  <a:srgbClr val="0A2342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9051295B-AB81-60E9-2742-613DECB8778B}"/>
                  </a:ext>
                </a:extLst>
              </p:cNvPr>
              <p:cNvSpPr/>
              <p:nvPr/>
            </p:nvSpPr>
            <p:spPr>
              <a:xfrm>
                <a:off x="3261919" y="3189553"/>
                <a:ext cx="2550254" cy="964734"/>
              </a:xfrm>
              <a:prstGeom prst="roundRect">
                <a:avLst/>
              </a:prstGeom>
              <a:solidFill>
                <a:srgbClr val="0A2342"/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dirty="0"/>
                  <a:t>Accommodates &gt;5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30B275E2-54B2-4DA7-4928-88389499EA68}"/>
                  </a:ext>
                </a:extLst>
              </p:cNvPr>
              <p:cNvCxnSpPr>
                <a:cxnSpLocks/>
                <a:endCxn id="19" idx="0"/>
              </p:cNvCxnSpPr>
              <p:nvPr/>
            </p:nvCxnSpPr>
            <p:spPr>
              <a:xfrm flipH="1">
                <a:off x="3828526" y="4150815"/>
                <a:ext cx="708520" cy="1033581"/>
              </a:xfrm>
              <a:prstGeom prst="straightConnector1">
                <a:avLst/>
              </a:prstGeom>
              <a:ln w="28575">
                <a:solidFill>
                  <a:srgbClr val="0A2342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68E72C7E-C9BD-B02C-9087-729193E87603}"/>
                  </a:ext>
                </a:extLst>
              </p:cNvPr>
              <p:cNvCxnSpPr>
                <a:cxnSpLocks/>
                <a:stCxn id="9" idx="2"/>
                <a:endCxn id="20" idx="0"/>
              </p:cNvCxnSpPr>
              <p:nvPr/>
            </p:nvCxnSpPr>
            <p:spPr>
              <a:xfrm>
                <a:off x="4537046" y="4154287"/>
                <a:ext cx="648399" cy="1025488"/>
              </a:xfrm>
              <a:prstGeom prst="straightConnector1">
                <a:avLst/>
              </a:prstGeom>
              <a:ln w="28575">
                <a:solidFill>
                  <a:srgbClr val="0A2342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610AA49-B178-715D-FC2F-AC6D172EEA6C}"/>
                  </a:ext>
                </a:extLst>
              </p:cNvPr>
              <p:cNvSpPr txBox="1"/>
              <p:nvPr/>
            </p:nvSpPr>
            <p:spPr>
              <a:xfrm>
                <a:off x="3180127" y="5184396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Price: 100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1D48EA7-F1ED-9AB5-616E-FF442508FAAC}"/>
                  </a:ext>
                </a:extLst>
              </p:cNvPr>
              <p:cNvSpPr txBox="1"/>
              <p:nvPr/>
            </p:nvSpPr>
            <p:spPr>
              <a:xfrm>
                <a:off x="4537046" y="5179775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Price: 70</a:t>
                </a:r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63C400F1-5AA6-5675-18C9-E43F7646F250}"/>
                  </a:ext>
                </a:extLst>
              </p:cNvPr>
              <p:cNvSpPr/>
              <p:nvPr/>
            </p:nvSpPr>
            <p:spPr>
              <a:xfrm>
                <a:off x="6379829" y="3189553"/>
                <a:ext cx="2550254" cy="964734"/>
              </a:xfrm>
              <a:prstGeom prst="roundRect">
                <a:avLst/>
              </a:prstGeom>
              <a:solidFill>
                <a:srgbClr val="0A2342"/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nl-NL" dirty="0"/>
                  <a:t>Cleaning fee &gt;20</a:t>
                </a:r>
              </a:p>
            </p:txBody>
          </p: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EDF08565-1CAE-65CE-B191-DE81720D1ECC}"/>
                  </a:ext>
                </a:extLst>
              </p:cNvPr>
              <p:cNvCxnSpPr>
                <a:cxnSpLocks/>
                <a:stCxn id="5" idx="2"/>
                <a:endCxn id="21" idx="0"/>
              </p:cNvCxnSpPr>
              <p:nvPr/>
            </p:nvCxnSpPr>
            <p:spPr>
              <a:xfrm>
                <a:off x="6096000" y="2021747"/>
                <a:ext cx="1558956" cy="1167806"/>
              </a:xfrm>
              <a:prstGeom prst="straightConnector1">
                <a:avLst/>
              </a:prstGeom>
              <a:ln w="28575">
                <a:solidFill>
                  <a:srgbClr val="0A2342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81DF26DF-870E-FEBE-DD7D-BECD8500E831}"/>
                  </a:ext>
                </a:extLst>
              </p:cNvPr>
              <p:cNvCxnSpPr>
                <a:cxnSpLocks/>
                <a:endCxn id="36" idx="0"/>
              </p:cNvCxnSpPr>
              <p:nvPr/>
            </p:nvCxnSpPr>
            <p:spPr>
              <a:xfrm>
                <a:off x="7654956" y="4140264"/>
                <a:ext cx="648399" cy="1025488"/>
              </a:xfrm>
              <a:prstGeom prst="straightConnector1">
                <a:avLst/>
              </a:prstGeom>
              <a:ln w="28575">
                <a:solidFill>
                  <a:srgbClr val="0A2342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9834B09-1530-CF69-38D4-3A74DFC52E4F}"/>
                  </a:ext>
                </a:extLst>
              </p:cNvPr>
              <p:cNvSpPr txBox="1"/>
              <p:nvPr/>
            </p:nvSpPr>
            <p:spPr>
              <a:xfrm>
                <a:off x="6298037" y="5170373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Price: 60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80D22C7-8A78-7174-901D-07E99080CC2A}"/>
                  </a:ext>
                </a:extLst>
              </p:cNvPr>
              <p:cNvSpPr txBox="1"/>
              <p:nvPr/>
            </p:nvSpPr>
            <p:spPr>
              <a:xfrm>
                <a:off x="7654956" y="5165752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Price: 40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1CB5ADE-02B1-FA33-DDB8-E2146AC26003}"/>
                  </a:ext>
                </a:extLst>
              </p:cNvPr>
              <p:cNvSpPr txBox="1"/>
              <p:nvPr/>
            </p:nvSpPr>
            <p:spPr>
              <a:xfrm>
                <a:off x="4515375" y="2305167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Y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4366EE1E-0D9D-87B8-A9F1-ACF6E82FC197}"/>
                  </a:ext>
                </a:extLst>
              </p:cNvPr>
              <p:cNvSpPr txBox="1"/>
              <p:nvPr/>
            </p:nvSpPr>
            <p:spPr>
              <a:xfrm>
                <a:off x="3269959" y="4593511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Y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5400A3F-69EB-5AE6-B370-B4D238BD15BE}"/>
                  </a:ext>
                </a:extLst>
              </p:cNvPr>
              <p:cNvSpPr txBox="1"/>
              <p:nvPr/>
            </p:nvSpPr>
            <p:spPr>
              <a:xfrm>
                <a:off x="6328098" y="4593511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Y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70E80BE9-7801-5F19-D6AD-38F47A73BD7A}"/>
                  </a:ext>
                </a:extLst>
              </p:cNvPr>
              <p:cNvSpPr txBox="1"/>
              <p:nvPr/>
            </p:nvSpPr>
            <p:spPr>
              <a:xfrm>
                <a:off x="4526211" y="4593511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N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3C25EA7B-79C7-EC93-5EFD-B2087C99F2A9}"/>
                  </a:ext>
                </a:extLst>
              </p:cNvPr>
              <p:cNvSpPr txBox="1"/>
              <p:nvPr/>
            </p:nvSpPr>
            <p:spPr>
              <a:xfrm>
                <a:off x="7715077" y="4593511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N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062D851-7E6A-23B8-82C5-B7A80AF933F9}"/>
                  </a:ext>
                </a:extLst>
              </p:cNvPr>
              <p:cNvSpPr txBox="1"/>
              <p:nvPr/>
            </p:nvSpPr>
            <p:spPr>
              <a:xfrm>
                <a:off x="6641985" y="2305167"/>
                <a:ext cx="12967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N</a:t>
                </a:r>
              </a:p>
            </p:txBody>
          </p: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D6045D2-B9E6-9EC8-2C77-6120833862CA}"/>
              </a:ext>
            </a:extLst>
          </p:cNvPr>
          <p:cNvGrpSpPr/>
          <p:nvPr/>
        </p:nvGrpSpPr>
        <p:grpSpPr>
          <a:xfrm>
            <a:off x="6133888" y="2443060"/>
            <a:ext cx="4929597" cy="2734261"/>
            <a:chOff x="6133888" y="2443060"/>
            <a:chExt cx="4929597" cy="2734261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CEBABF5-DFBE-21AE-1D35-F294F0BBBB16}"/>
                </a:ext>
              </a:extLst>
            </p:cNvPr>
            <p:cNvGrpSpPr/>
            <p:nvPr/>
          </p:nvGrpSpPr>
          <p:grpSpPr>
            <a:xfrm>
              <a:off x="7743740" y="2857436"/>
              <a:ext cx="3319745" cy="2319885"/>
              <a:chOff x="3180127" y="1057013"/>
              <a:chExt cx="5775455" cy="4687023"/>
            </a:xfrm>
          </p:grpSpPr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A2356DD9-F9B4-722C-5A72-3B484CF6EA41}"/>
                  </a:ext>
                </a:extLst>
              </p:cNvPr>
              <p:cNvCxnSpPr>
                <a:cxnSpLocks/>
                <a:endCxn id="58" idx="0"/>
              </p:cNvCxnSpPr>
              <p:nvPr/>
            </p:nvCxnSpPr>
            <p:spPr>
              <a:xfrm flipH="1">
                <a:off x="6946436" y="4136792"/>
                <a:ext cx="708520" cy="1033580"/>
              </a:xfrm>
              <a:prstGeom prst="straightConnector1">
                <a:avLst/>
              </a:prstGeom>
              <a:ln w="28575">
                <a:solidFill>
                  <a:srgbClr val="0A2342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BEA1D0A3-829F-4084-8AA0-ACD9553B1F24}"/>
                  </a:ext>
                </a:extLst>
              </p:cNvPr>
              <p:cNvGrpSpPr/>
              <p:nvPr/>
            </p:nvGrpSpPr>
            <p:grpSpPr>
              <a:xfrm>
                <a:off x="3180127" y="1057013"/>
                <a:ext cx="5775455" cy="4687023"/>
                <a:chOff x="3180127" y="1057013"/>
                <a:chExt cx="5775455" cy="4687023"/>
              </a:xfrm>
            </p:grpSpPr>
            <p:sp>
              <p:nvSpPr>
                <p:cNvPr id="48" name="Rectangle: Rounded Corners 47">
                  <a:extLst>
                    <a:ext uri="{FF2B5EF4-FFF2-40B4-BE49-F238E27FC236}">
                      <a16:creationId xmlns:a16="http://schemas.microsoft.com/office/drawing/2014/main" id="{7EFAB1B1-FD32-0351-BBDF-6FE7AFB22C42}"/>
                    </a:ext>
                  </a:extLst>
                </p:cNvPr>
                <p:cNvSpPr/>
                <p:nvPr/>
              </p:nvSpPr>
              <p:spPr>
                <a:xfrm>
                  <a:off x="4820873" y="1057013"/>
                  <a:ext cx="2550254" cy="964734"/>
                </a:xfrm>
                <a:prstGeom prst="roundRect">
                  <a:avLst/>
                </a:prstGeom>
                <a:solidFill>
                  <a:srgbClr val="0A2342"/>
                </a:solidFill>
                <a:ln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nl-NL" sz="1100" dirty="0"/>
                    <a:t>Is an apartment</a:t>
                  </a:r>
                </a:p>
              </p:txBody>
            </p:sp>
            <p:cxnSp>
              <p:nvCxnSpPr>
                <p:cNvPr id="49" name="Straight Arrow Connector 48">
                  <a:extLst>
                    <a:ext uri="{FF2B5EF4-FFF2-40B4-BE49-F238E27FC236}">
                      <a16:creationId xmlns:a16="http://schemas.microsoft.com/office/drawing/2014/main" id="{8416E55E-FC10-45F1-3645-8702DB69011A}"/>
                    </a:ext>
                  </a:extLst>
                </p:cNvPr>
                <p:cNvCxnSpPr>
                  <a:stCxn id="48" idx="2"/>
                </p:cNvCxnSpPr>
                <p:nvPr/>
              </p:nvCxnSpPr>
              <p:spPr>
                <a:xfrm flipH="1">
                  <a:off x="4476925" y="2021747"/>
                  <a:ext cx="1619075" cy="1164334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Rectangle: Rounded Corners 49">
                  <a:extLst>
                    <a:ext uri="{FF2B5EF4-FFF2-40B4-BE49-F238E27FC236}">
                      <a16:creationId xmlns:a16="http://schemas.microsoft.com/office/drawing/2014/main" id="{5342D263-68E4-9756-9851-E1A265EDB726}"/>
                    </a:ext>
                  </a:extLst>
                </p:cNvPr>
                <p:cNvSpPr/>
                <p:nvPr/>
              </p:nvSpPr>
              <p:spPr>
                <a:xfrm>
                  <a:off x="3261919" y="3189553"/>
                  <a:ext cx="2550254" cy="964734"/>
                </a:xfrm>
                <a:prstGeom prst="roundRect">
                  <a:avLst/>
                </a:prstGeom>
                <a:solidFill>
                  <a:srgbClr val="0A2342"/>
                </a:solidFill>
                <a:ln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nl-NL" sz="1050" dirty="0"/>
                    <a:t>&gt;10km to City Center</a:t>
                  </a:r>
                </a:p>
              </p:txBody>
            </p:sp>
            <p:cxnSp>
              <p:nvCxnSpPr>
                <p:cNvPr id="51" name="Straight Arrow Connector 50">
                  <a:extLst>
                    <a:ext uri="{FF2B5EF4-FFF2-40B4-BE49-F238E27FC236}">
                      <a16:creationId xmlns:a16="http://schemas.microsoft.com/office/drawing/2014/main" id="{0405EE9E-1CA1-0CDC-669B-053524EEAD73}"/>
                    </a:ext>
                  </a:extLst>
                </p:cNvPr>
                <p:cNvCxnSpPr>
                  <a:cxnSpLocks/>
                  <a:endCxn id="53" idx="0"/>
                </p:cNvCxnSpPr>
                <p:nvPr/>
              </p:nvCxnSpPr>
              <p:spPr>
                <a:xfrm flipH="1">
                  <a:off x="3828526" y="4150816"/>
                  <a:ext cx="708520" cy="1033580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Arrow Connector 51">
                  <a:extLst>
                    <a:ext uri="{FF2B5EF4-FFF2-40B4-BE49-F238E27FC236}">
                      <a16:creationId xmlns:a16="http://schemas.microsoft.com/office/drawing/2014/main" id="{4297FBFC-CDBF-3142-CFD5-E2613DD02982}"/>
                    </a:ext>
                  </a:extLst>
                </p:cNvPr>
                <p:cNvCxnSpPr>
                  <a:cxnSpLocks/>
                  <a:stCxn id="50" idx="2"/>
                  <a:endCxn id="54" idx="0"/>
                </p:cNvCxnSpPr>
                <p:nvPr/>
              </p:nvCxnSpPr>
              <p:spPr>
                <a:xfrm>
                  <a:off x="4537046" y="4154287"/>
                  <a:ext cx="714712" cy="1025489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CFEB34A0-88E3-4EA8-2D81-BB46E5F9469F}"/>
                    </a:ext>
                  </a:extLst>
                </p:cNvPr>
                <p:cNvSpPr txBox="1"/>
                <p:nvPr/>
              </p:nvSpPr>
              <p:spPr>
                <a:xfrm>
                  <a:off x="3180127" y="5184396"/>
                  <a:ext cx="1296797" cy="5596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sz="1200" dirty="0">
                      <a:solidFill>
                        <a:srgbClr val="0A2342"/>
                      </a:solidFill>
                    </a:rPr>
                    <a:t>Price: +5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36158539-A46E-A6A6-EA7B-147420ED53ED}"/>
                    </a:ext>
                  </a:extLst>
                </p:cNvPr>
                <p:cNvSpPr txBox="1"/>
                <p:nvPr/>
              </p:nvSpPr>
              <p:spPr>
                <a:xfrm>
                  <a:off x="4537046" y="5179775"/>
                  <a:ext cx="1429424" cy="5596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sz="1200" dirty="0">
                      <a:solidFill>
                        <a:srgbClr val="0A2342"/>
                      </a:solidFill>
                    </a:rPr>
                    <a:t>Price: -10</a:t>
                  </a:r>
                </a:p>
              </p:txBody>
            </p:sp>
            <p:sp>
              <p:nvSpPr>
                <p:cNvPr id="55" name="Rectangle: Rounded Corners 54">
                  <a:extLst>
                    <a:ext uri="{FF2B5EF4-FFF2-40B4-BE49-F238E27FC236}">
                      <a16:creationId xmlns:a16="http://schemas.microsoft.com/office/drawing/2014/main" id="{C0C7F7B6-3104-65E5-4714-04156009180C}"/>
                    </a:ext>
                  </a:extLst>
                </p:cNvPr>
                <p:cNvSpPr/>
                <p:nvPr/>
              </p:nvSpPr>
              <p:spPr>
                <a:xfrm>
                  <a:off x="6379829" y="3189553"/>
                  <a:ext cx="2550254" cy="964734"/>
                </a:xfrm>
                <a:prstGeom prst="roundRect">
                  <a:avLst/>
                </a:prstGeom>
                <a:solidFill>
                  <a:srgbClr val="0A2342"/>
                </a:solidFill>
                <a:ln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nl-NL" sz="1050" dirty="0"/>
                    <a:t>More than 40 days available next 90 days</a:t>
                  </a:r>
                </a:p>
              </p:txBody>
            </p:sp>
            <p:cxnSp>
              <p:nvCxnSpPr>
                <p:cNvPr id="56" name="Straight Arrow Connector 55">
                  <a:extLst>
                    <a:ext uri="{FF2B5EF4-FFF2-40B4-BE49-F238E27FC236}">
                      <a16:creationId xmlns:a16="http://schemas.microsoft.com/office/drawing/2014/main" id="{4994F76D-C3B8-DAA6-ADDF-1C22967C3206}"/>
                    </a:ext>
                  </a:extLst>
                </p:cNvPr>
                <p:cNvCxnSpPr>
                  <a:cxnSpLocks/>
                  <a:stCxn id="48" idx="2"/>
                  <a:endCxn id="55" idx="0"/>
                </p:cNvCxnSpPr>
                <p:nvPr/>
              </p:nvCxnSpPr>
              <p:spPr>
                <a:xfrm>
                  <a:off x="6096000" y="2021747"/>
                  <a:ext cx="1558956" cy="1167806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Arrow Connector 56">
                  <a:extLst>
                    <a:ext uri="{FF2B5EF4-FFF2-40B4-BE49-F238E27FC236}">
                      <a16:creationId xmlns:a16="http://schemas.microsoft.com/office/drawing/2014/main" id="{5CEFCBD7-AB42-5E6E-E27D-F40B04BFB8EE}"/>
                    </a:ext>
                  </a:extLst>
                </p:cNvPr>
                <p:cNvCxnSpPr>
                  <a:cxnSpLocks/>
                  <a:endCxn id="59" idx="0"/>
                </p:cNvCxnSpPr>
                <p:nvPr/>
              </p:nvCxnSpPr>
              <p:spPr>
                <a:xfrm>
                  <a:off x="7654956" y="4140263"/>
                  <a:ext cx="648399" cy="1025489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732540FF-8F18-2D43-9BBB-D2BB72C8BB28}"/>
                    </a:ext>
                  </a:extLst>
                </p:cNvPr>
                <p:cNvSpPr txBox="1"/>
                <p:nvPr/>
              </p:nvSpPr>
              <p:spPr>
                <a:xfrm>
                  <a:off x="6298037" y="5170373"/>
                  <a:ext cx="1296797" cy="5596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sz="1200" dirty="0">
                      <a:solidFill>
                        <a:srgbClr val="0A2342"/>
                      </a:solidFill>
                    </a:rPr>
                    <a:t>Price: -3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FDABF87B-4AAD-759E-8C02-0533E8D98A6B}"/>
                    </a:ext>
                  </a:extLst>
                </p:cNvPr>
                <p:cNvSpPr txBox="1"/>
                <p:nvPr/>
              </p:nvSpPr>
              <p:spPr>
                <a:xfrm>
                  <a:off x="7654956" y="5165752"/>
                  <a:ext cx="1296797" cy="5596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sz="1200" dirty="0">
                      <a:solidFill>
                        <a:srgbClr val="0A2342"/>
                      </a:solidFill>
                    </a:rPr>
                    <a:t>Price: +5</a:t>
                  </a: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33EE89A3-A077-ADB5-0EFE-E5C67225C659}"/>
                    </a:ext>
                  </a:extLst>
                </p:cNvPr>
                <p:cNvSpPr txBox="1"/>
                <p:nvPr/>
              </p:nvSpPr>
              <p:spPr>
                <a:xfrm>
                  <a:off x="4357431" y="2083706"/>
                  <a:ext cx="129679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dirty="0">
                      <a:solidFill>
                        <a:srgbClr val="0A2342"/>
                      </a:solidFill>
                    </a:rPr>
                    <a:t>Y</a:t>
                  </a: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7DD870F4-DA14-32A1-7158-6E5F02D467C7}"/>
                    </a:ext>
                  </a:extLst>
                </p:cNvPr>
                <p:cNvSpPr txBox="1"/>
                <p:nvPr/>
              </p:nvSpPr>
              <p:spPr>
                <a:xfrm>
                  <a:off x="3284721" y="4218997"/>
                  <a:ext cx="1296797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dirty="0">
                      <a:solidFill>
                        <a:srgbClr val="0A2342"/>
                      </a:solidFill>
                    </a:rPr>
                    <a:t>Y</a:t>
                  </a: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4CCB23FA-30D9-69E6-15EB-6863ADB685C4}"/>
                    </a:ext>
                  </a:extLst>
                </p:cNvPr>
                <p:cNvSpPr txBox="1"/>
                <p:nvPr/>
              </p:nvSpPr>
              <p:spPr>
                <a:xfrm>
                  <a:off x="6405367" y="4236780"/>
                  <a:ext cx="1296797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dirty="0">
                      <a:solidFill>
                        <a:srgbClr val="0A2342"/>
                      </a:solidFill>
                    </a:rPr>
                    <a:t>Y</a:t>
                  </a: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9754FB86-9426-9CF0-AC68-99E2834929AD}"/>
                    </a:ext>
                  </a:extLst>
                </p:cNvPr>
                <p:cNvSpPr txBox="1"/>
                <p:nvPr/>
              </p:nvSpPr>
              <p:spPr>
                <a:xfrm>
                  <a:off x="4511258" y="4203745"/>
                  <a:ext cx="1296797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dirty="0">
                      <a:solidFill>
                        <a:srgbClr val="0A2342"/>
                      </a:solidFill>
                    </a:rPr>
                    <a:t>N</a:t>
                  </a: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C058DCA1-847A-FCBD-A5B9-7DE859B4CA01}"/>
                    </a:ext>
                  </a:extLst>
                </p:cNvPr>
                <p:cNvSpPr txBox="1"/>
                <p:nvPr/>
              </p:nvSpPr>
              <p:spPr>
                <a:xfrm>
                  <a:off x="7658785" y="4257952"/>
                  <a:ext cx="1296797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dirty="0">
                      <a:solidFill>
                        <a:srgbClr val="0A2342"/>
                      </a:solidFill>
                    </a:rPr>
                    <a:t>N</a:t>
                  </a: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5164B894-7C4E-BC8A-E146-5ADCE4928511}"/>
                    </a:ext>
                  </a:extLst>
                </p:cNvPr>
                <p:cNvSpPr txBox="1"/>
                <p:nvPr/>
              </p:nvSpPr>
              <p:spPr>
                <a:xfrm>
                  <a:off x="6624905" y="2134783"/>
                  <a:ext cx="129679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nl-NL" dirty="0">
                      <a:solidFill>
                        <a:srgbClr val="0A2342"/>
                      </a:solidFill>
                    </a:rPr>
                    <a:t>N</a:t>
                  </a:r>
                </a:p>
              </p:txBody>
            </p:sp>
          </p:grpSp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E9B80213-8AA1-154D-B5E5-FB856F5B0479}"/>
                </a:ext>
              </a:extLst>
            </p:cNvPr>
            <p:cNvSpPr txBox="1"/>
            <p:nvPr/>
          </p:nvSpPr>
          <p:spPr>
            <a:xfrm>
              <a:off x="6133888" y="2443060"/>
              <a:ext cx="312275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9600" dirty="0">
                  <a:solidFill>
                    <a:srgbClr val="0A2342"/>
                  </a:solidFill>
                </a:rPr>
                <a:t>+ 0.3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0F7696BE-D651-C178-9696-63CCCA1D4084}"/>
              </a:ext>
            </a:extLst>
          </p:cNvPr>
          <p:cNvGrpSpPr/>
          <p:nvPr/>
        </p:nvGrpSpPr>
        <p:grpSpPr>
          <a:xfrm>
            <a:off x="10152737" y="5087420"/>
            <a:ext cx="3122758" cy="1077171"/>
            <a:chOff x="10152737" y="5087420"/>
            <a:chExt cx="3122758" cy="1077171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F3A97278-0299-F093-391C-62A247F6C6DE}"/>
                </a:ext>
              </a:extLst>
            </p:cNvPr>
            <p:cNvGrpSpPr/>
            <p:nvPr/>
          </p:nvGrpSpPr>
          <p:grpSpPr>
            <a:xfrm>
              <a:off x="11022276" y="5324425"/>
              <a:ext cx="1030698" cy="840166"/>
              <a:chOff x="3180127" y="1057013"/>
              <a:chExt cx="5775455" cy="4687023"/>
            </a:xfrm>
          </p:grpSpPr>
          <p:cxnSp>
            <p:nvCxnSpPr>
              <p:cNvPr id="69" name="Straight Arrow Connector 68">
                <a:extLst>
                  <a:ext uri="{FF2B5EF4-FFF2-40B4-BE49-F238E27FC236}">
                    <a16:creationId xmlns:a16="http://schemas.microsoft.com/office/drawing/2014/main" id="{A88CBF09-2595-C7EB-9671-5EC307E6172B}"/>
                  </a:ext>
                </a:extLst>
              </p:cNvPr>
              <p:cNvCxnSpPr>
                <a:cxnSpLocks/>
                <a:endCxn id="81" idx="0"/>
              </p:cNvCxnSpPr>
              <p:nvPr/>
            </p:nvCxnSpPr>
            <p:spPr>
              <a:xfrm flipH="1">
                <a:off x="6946436" y="4136792"/>
                <a:ext cx="708520" cy="1033580"/>
              </a:xfrm>
              <a:prstGeom prst="straightConnector1">
                <a:avLst/>
              </a:prstGeom>
              <a:ln w="28575">
                <a:solidFill>
                  <a:srgbClr val="0A2342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40032EA0-959A-DA92-ABB1-51E2B658AF83}"/>
                  </a:ext>
                </a:extLst>
              </p:cNvPr>
              <p:cNvGrpSpPr/>
              <p:nvPr/>
            </p:nvGrpSpPr>
            <p:grpSpPr>
              <a:xfrm>
                <a:off x="3180127" y="1057013"/>
                <a:ext cx="5775455" cy="4687023"/>
                <a:chOff x="3180127" y="1057013"/>
                <a:chExt cx="5775455" cy="4687023"/>
              </a:xfrm>
            </p:grpSpPr>
            <p:sp>
              <p:nvSpPr>
                <p:cNvPr id="71" name="Rectangle: Rounded Corners 70">
                  <a:extLst>
                    <a:ext uri="{FF2B5EF4-FFF2-40B4-BE49-F238E27FC236}">
                      <a16:creationId xmlns:a16="http://schemas.microsoft.com/office/drawing/2014/main" id="{0D70E934-F0F0-4FB8-98F7-A1832095DEF7}"/>
                    </a:ext>
                  </a:extLst>
                </p:cNvPr>
                <p:cNvSpPr/>
                <p:nvPr/>
              </p:nvSpPr>
              <p:spPr>
                <a:xfrm>
                  <a:off x="4820873" y="1057013"/>
                  <a:ext cx="2550254" cy="964734"/>
                </a:xfrm>
                <a:prstGeom prst="roundRect">
                  <a:avLst/>
                </a:prstGeom>
                <a:solidFill>
                  <a:srgbClr val="0A2342"/>
                </a:solidFill>
                <a:ln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100" dirty="0"/>
                </a:p>
              </p:txBody>
            </p:sp>
            <p:cxnSp>
              <p:nvCxnSpPr>
                <p:cNvPr id="72" name="Straight Arrow Connector 71">
                  <a:extLst>
                    <a:ext uri="{FF2B5EF4-FFF2-40B4-BE49-F238E27FC236}">
                      <a16:creationId xmlns:a16="http://schemas.microsoft.com/office/drawing/2014/main" id="{2B9A358A-23EB-EF2A-0AB3-E7A0FAC20B73}"/>
                    </a:ext>
                  </a:extLst>
                </p:cNvPr>
                <p:cNvCxnSpPr>
                  <a:stCxn id="71" idx="2"/>
                </p:cNvCxnSpPr>
                <p:nvPr/>
              </p:nvCxnSpPr>
              <p:spPr>
                <a:xfrm flipH="1">
                  <a:off x="4476925" y="2021747"/>
                  <a:ext cx="1619075" cy="1164334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3" name="Rectangle: Rounded Corners 72">
                  <a:extLst>
                    <a:ext uri="{FF2B5EF4-FFF2-40B4-BE49-F238E27FC236}">
                      <a16:creationId xmlns:a16="http://schemas.microsoft.com/office/drawing/2014/main" id="{5B97F639-929E-1128-211D-4F1256024143}"/>
                    </a:ext>
                  </a:extLst>
                </p:cNvPr>
                <p:cNvSpPr/>
                <p:nvPr/>
              </p:nvSpPr>
              <p:spPr>
                <a:xfrm>
                  <a:off x="3261919" y="3189553"/>
                  <a:ext cx="2550254" cy="964734"/>
                </a:xfrm>
                <a:prstGeom prst="roundRect">
                  <a:avLst/>
                </a:prstGeom>
                <a:solidFill>
                  <a:srgbClr val="0A2342"/>
                </a:solidFill>
                <a:ln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050" dirty="0"/>
                </a:p>
              </p:txBody>
            </p:sp>
            <p:cxnSp>
              <p:nvCxnSpPr>
                <p:cNvPr id="74" name="Straight Arrow Connector 73">
                  <a:extLst>
                    <a:ext uri="{FF2B5EF4-FFF2-40B4-BE49-F238E27FC236}">
                      <a16:creationId xmlns:a16="http://schemas.microsoft.com/office/drawing/2014/main" id="{3FD609F2-2887-BE85-3094-9ECD20A32CEE}"/>
                    </a:ext>
                  </a:extLst>
                </p:cNvPr>
                <p:cNvCxnSpPr>
                  <a:cxnSpLocks/>
                  <a:endCxn id="76" idx="0"/>
                </p:cNvCxnSpPr>
                <p:nvPr/>
              </p:nvCxnSpPr>
              <p:spPr>
                <a:xfrm flipH="1">
                  <a:off x="3828526" y="4150816"/>
                  <a:ext cx="708520" cy="1033580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Arrow Connector 74">
                  <a:extLst>
                    <a:ext uri="{FF2B5EF4-FFF2-40B4-BE49-F238E27FC236}">
                      <a16:creationId xmlns:a16="http://schemas.microsoft.com/office/drawing/2014/main" id="{930422AC-5B7D-C462-0748-9420F5CFDF26}"/>
                    </a:ext>
                  </a:extLst>
                </p:cNvPr>
                <p:cNvCxnSpPr>
                  <a:cxnSpLocks/>
                  <a:stCxn id="73" idx="2"/>
                  <a:endCxn id="77" idx="0"/>
                </p:cNvCxnSpPr>
                <p:nvPr/>
              </p:nvCxnSpPr>
              <p:spPr>
                <a:xfrm>
                  <a:off x="4537046" y="4154287"/>
                  <a:ext cx="714712" cy="1025489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A52A17F-6F8D-4370-2B8E-1F683A7A209F}"/>
                    </a:ext>
                  </a:extLst>
                </p:cNvPr>
                <p:cNvSpPr txBox="1"/>
                <p:nvPr/>
              </p:nvSpPr>
              <p:spPr>
                <a:xfrm>
                  <a:off x="3180127" y="5184396"/>
                  <a:ext cx="1296797" cy="5596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nl-NL" sz="1200" dirty="0">
                    <a:solidFill>
                      <a:srgbClr val="0A2342"/>
                    </a:solidFill>
                  </a:endParaRPr>
                </a:p>
              </p:txBody>
            </p:sp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528A7B6A-E74E-C0C8-B7ED-9A1E14AADE91}"/>
                    </a:ext>
                  </a:extLst>
                </p:cNvPr>
                <p:cNvSpPr txBox="1"/>
                <p:nvPr/>
              </p:nvSpPr>
              <p:spPr>
                <a:xfrm>
                  <a:off x="4537046" y="5179775"/>
                  <a:ext cx="1429424" cy="5596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nl-NL" sz="1200" dirty="0">
                    <a:solidFill>
                      <a:srgbClr val="0A2342"/>
                    </a:solidFill>
                  </a:endParaRPr>
                </a:p>
              </p:txBody>
            </p:sp>
            <p:sp>
              <p:nvSpPr>
                <p:cNvPr id="78" name="Rectangle: Rounded Corners 77">
                  <a:extLst>
                    <a:ext uri="{FF2B5EF4-FFF2-40B4-BE49-F238E27FC236}">
                      <a16:creationId xmlns:a16="http://schemas.microsoft.com/office/drawing/2014/main" id="{64ADB1F8-0455-C76A-E258-B60D6A8C1E21}"/>
                    </a:ext>
                  </a:extLst>
                </p:cNvPr>
                <p:cNvSpPr/>
                <p:nvPr/>
              </p:nvSpPr>
              <p:spPr>
                <a:xfrm>
                  <a:off x="6379829" y="3189553"/>
                  <a:ext cx="2550254" cy="964734"/>
                </a:xfrm>
                <a:prstGeom prst="roundRect">
                  <a:avLst/>
                </a:prstGeom>
                <a:solidFill>
                  <a:srgbClr val="0A2342"/>
                </a:solidFill>
                <a:ln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050" dirty="0"/>
                </a:p>
              </p:txBody>
            </p:sp>
            <p:cxnSp>
              <p:nvCxnSpPr>
                <p:cNvPr id="79" name="Straight Arrow Connector 78">
                  <a:extLst>
                    <a:ext uri="{FF2B5EF4-FFF2-40B4-BE49-F238E27FC236}">
                      <a16:creationId xmlns:a16="http://schemas.microsoft.com/office/drawing/2014/main" id="{62A79CE4-489D-E3BE-1AA5-CF06DDBC3F63}"/>
                    </a:ext>
                  </a:extLst>
                </p:cNvPr>
                <p:cNvCxnSpPr>
                  <a:cxnSpLocks/>
                  <a:stCxn id="71" idx="2"/>
                  <a:endCxn id="78" idx="0"/>
                </p:cNvCxnSpPr>
                <p:nvPr/>
              </p:nvCxnSpPr>
              <p:spPr>
                <a:xfrm>
                  <a:off x="6096000" y="2021747"/>
                  <a:ext cx="1558956" cy="1167806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Arrow Connector 79">
                  <a:extLst>
                    <a:ext uri="{FF2B5EF4-FFF2-40B4-BE49-F238E27FC236}">
                      <a16:creationId xmlns:a16="http://schemas.microsoft.com/office/drawing/2014/main" id="{48227B60-8725-DCE2-7390-7D0F73177B2E}"/>
                    </a:ext>
                  </a:extLst>
                </p:cNvPr>
                <p:cNvCxnSpPr>
                  <a:cxnSpLocks/>
                  <a:endCxn id="82" idx="0"/>
                </p:cNvCxnSpPr>
                <p:nvPr/>
              </p:nvCxnSpPr>
              <p:spPr>
                <a:xfrm>
                  <a:off x="7654956" y="4140263"/>
                  <a:ext cx="648399" cy="1025489"/>
                </a:xfrm>
                <a:prstGeom prst="straightConnector1">
                  <a:avLst/>
                </a:prstGeom>
                <a:ln w="28575">
                  <a:solidFill>
                    <a:srgbClr val="0A2342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5BE3FA8C-1FE2-57FF-BAE2-891D3CB7C70D}"/>
                    </a:ext>
                  </a:extLst>
                </p:cNvPr>
                <p:cNvSpPr txBox="1"/>
                <p:nvPr/>
              </p:nvSpPr>
              <p:spPr>
                <a:xfrm>
                  <a:off x="6298037" y="5170373"/>
                  <a:ext cx="1296797" cy="5596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nl-NL" sz="1200" dirty="0">
                    <a:solidFill>
                      <a:srgbClr val="0A2342"/>
                    </a:solidFill>
                  </a:endParaRPr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01F7F09E-A6FC-551B-8425-A867689DCFA2}"/>
                    </a:ext>
                  </a:extLst>
                </p:cNvPr>
                <p:cNvSpPr txBox="1"/>
                <p:nvPr/>
              </p:nvSpPr>
              <p:spPr>
                <a:xfrm>
                  <a:off x="7654956" y="5165752"/>
                  <a:ext cx="1296797" cy="5596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nl-NL" sz="1200" dirty="0">
                    <a:solidFill>
                      <a:srgbClr val="0A2342"/>
                    </a:solidFill>
                  </a:endParaRP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210FA21E-1A42-2F1C-28B4-4E9D2A0A8A2C}"/>
                    </a:ext>
                  </a:extLst>
                </p:cNvPr>
                <p:cNvSpPr txBox="1"/>
                <p:nvPr/>
              </p:nvSpPr>
              <p:spPr>
                <a:xfrm>
                  <a:off x="7658785" y="4257952"/>
                  <a:ext cx="1296797" cy="7461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nl-NL" dirty="0">
                    <a:solidFill>
                      <a:srgbClr val="0A2342"/>
                    </a:solidFill>
                  </a:endParaRPr>
                </a:p>
              </p:txBody>
            </p:sp>
          </p:grpSp>
        </p:grp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00E05FA-ACD4-FD8B-2F40-5855EA2B2DCB}"/>
                </a:ext>
              </a:extLst>
            </p:cNvPr>
            <p:cNvSpPr txBox="1"/>
            <p:nvPr/>
          </p:nvSpPr>
          <p:spPr>
            <a:xfrm>
              <a:off x="10152737" y="5087420"/>
              <a:ext cx="312275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4000" dirty="0">
                  <a:solidFill>
                    <a:srgbClr val="0A2342"/>
                  </a:solidFill>
                </a:rPr>
                <a:t>+ 0.3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539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5F9213-7CC4-7724-AEDC-D78A3F694D7E}"/>
              </a:ext>
            </a:extLst>
          </p:cNvPr>
          <p:cNvSpPr/>
          <p:nvPr/>
        </p:nvSpPr>
        <p:spPr>
          <a:xfrm>
            <a:off x="0" y="1352939"/>
            <a:ext cx="12192000" cy="4460032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Picture 4" descr="A person holding a camera in a field&#10;&#10;Description automatically generated with medium confidence">
            <a:extLst>
              <a:ext uri="{FF2B5EF4-FFF2-40B4-BE49-F238E27FC236}">
                <a16:creationId xmlns:a16="http://schemas.microsoft.com/office/drawing/2014/main" id="{A4BBE440-E8E8-6AD4-2F04-12074987D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792" y="1646851"/>
            <a:ext cx="5208415" cy="3906309"/>
          </a:xfrm>
          <a:prstGeom prst="rect">
            <a:avLst/>
          </a:prstGeom>
        </p:spPr>
      </p:pic>
      <p:pic>
        <p:nvPicPr>
          <p:cNvPr id="7" name="Picture 6" descr="A picture containing text, indoor, person&#10;&#10;Description automatically generated">
            <a:extLst>
              <a:ext uri="{FF2B5EF4-FFF2-40B4-BE49-F238E27FC236}">
                <a16:creationId xmlns:a16="http://schemas.microsoft.com/office/drawing/2014/main" id="{9FBCEDCC-5660-FF11-3815-1FF8E5E37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27" y="1646851"/>
            <a:ext cx="2929732" cy="3906309"/>
          </a:xfrm>
          <a:prstGeom prst="rect">
            <a:avLst/>
          </a:prstGeom>
        </p:spPr>
      </p:pic>
      <p:pic>
        <p:nvPicPr>
          <p:cNvPr id="13" name="Picture 12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349D994E-BDFE-73BD-91DF-FBC16A168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339" y="1646849"/>
            <a:ext cx="2929733" cy="3906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5FC43B0-F490-E064-46FA-AEDB4614E44A}"/>
              </a:ext>
            </a:extLst>
          </p:cNvPr>
          <p:cNvSpPr txBox="1"/>
          <p:nvPr/>
        </p:nvSpPr>
        <p:spPr>
          <a:xfrm>
            <a:off x="9336717" y="259247"/>
            <a:ext cx="2603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71157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912FC0-26BE-2152-D92A-1F16CEB2CC57}"/>
              </a:ext>
            </a:extLst>
          </p:cNvPr>
          <p:cNvSpPr txBox="1"/>
          <p:nvPr/>
        </p:nvSpPr>
        <p:spPr>
          <a:xfrm>
            <a:off x="357809" y="1272209"/>
            <a:ext cx="11121887" cy="4671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Assessment details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581330-469D-9CCD-B957-E4C11F3F7A9A}"/>
              </a:ext>
            </a:extLst>
          </p:cNvPr>
          <p:cNvSpPr txBox="1"/>
          <p:nvPr/>
        </p:nvSpPr>
        <p:spPr>
          <a:xfrm>
            <a:off x="760396" y="1443789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“Predict the price of a new Airbnb listing”</a:t>
            </a:r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FCCC2501-50D4-9148-CCC1-A1208CF7EB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3192919"/>
              </p:ext>
            </p:extLst>
          </p:nvPr>
        </p:nvGraphicFramePr>
        <p:xfrm>
          <a:off x="1087655" y="2077034"/>
          <a:ext cx="1395663" cy="11775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2" imgW="914400" imgH="771525" progId="Excel.SheetMacroEnabled.12">
                  <p:link updateAutomatic="1"/>
                </p:oleObj>
              </mc:Choice>
              <mc:Fallback>
                <p:oleObj name="Macro-Enabled Worksheet" showAsIcon="1" r:id="rId2" imgW="914400" imgH="771525" progId="Excel.Sheet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87655" y="2077034"/>
                        <a:ext cx="1395663" cy="11775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" name="Group 22">
            <a:extLst>
              <a:ext uri="{FF2B5EF4-FFF2-40B4-BE49-F238E27FC236}">
                <a16:creationId xmlns:a16="http://schemas.microsoft.com/office/drawing/2014/main" id="{C12A5965-774E-4768-9CA0-0EE73F861B8F}"/>
              </a:ext>
            </a:extLst>
          </p:cNvPr>
          <p:cNvGrpSpPr/>
          <p:nvPr/>
        </p:nvGrpSpPr>
        <p:grpSpPr>
          <a:xfrm>
            <a:off x="2666198" y="2077034"/>
            <a:ext cx="2820191" cy="1177591"/>
            <a:chOff x="2666198" y="2077034"/>
            <a:chExt cx="2820191" cy="1177591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8876270-1731-52E0-001A-04E377748132}"/>
                </a:ext>
              </a:extLst>
            </p:cNvPr>
            <p:cNvCxnSpPr>
              <a:cxnSpLocks/>
            </p:cNvCxnSpPr>
            <p:nvPr/>
          </p:nvCxnSpPr>
          <p:spPr>
            <a:xfrm>
              <a:off x="2666198" y="2077034"/>
              <a:ext cx="0" cy="1177591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8B94431-1456-3598-5EEB-AA9E58A2D890}"/>
                </a:ext>
              </a:extLst>
            </p:cNvPr>
            <p:cNvSpPr txBox="1"/>
            <p:nvPr/>
          </p:nvSpPr>
          <p:spPr>
            <a:xfrm>
              <a:off x="2666198" y="2481163"/>
              <a:ext cx="28201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>
                  <a:solidFill>
                    <a:srgbClr val="0A2342"/>
                  </a:solidFill>
                </a:rPr>
                <a:t>22,552 records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8A08225-4D61-58D3-0B50-A075AA30645F}"/>
              </a:ext>
            </a:extLst>
          </p:cNvPr>
          <p:cNvGrpSpPr/>
          <p:nvPr/>
        </p:nvGrpSpPr>
        <p:grpSpPr>
          <a:xfrm>
            <a:off x="1087654" y="3426942"/>
            <a:ext cx="1395664" cy="428188"/>
            <a:chOff x="1087654" y="3426942"/>
            <a:chExt cx="1395664" cy="42818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D879F1A-F475-C633-9D13-36FA3DABBED1}"/>
                </a:ext>
              </a:extLst>
            </p:cNvPr>
            <p:cNvSpPr txBox="1"/>
            <p:nvPr/>
          </p:nvSpPr>
          <p:spPr>
            <a:xfrm>
              <a:off x="1087654" y="3485798"/>
              <a:ext cx="13956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96 columns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8E99015A-C0A9-E93F-4A57-4417A1CC014C}"/>
                </a:ext>
              </a:extLst>
            </p:cNvPr>
            <p:cNvCxnSpPr>
              <a:cxnSpLocks/>
            </p:cNvCxnSpPr>
            <p:nvPr/>
          </p:nvCxnSpPr>
          <p:spPr>
            <a:xfrm>
              <a:off x="1087654" y="3426942"/>
              <a:ext cx="1395664" cy="0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148D1F-B6FA-E3DE-EF5B-AE33488F2D90}"/>
              </a:ext>
            </a:extLst>
          </p:cNvPr>
          <p:cNvSpPr txBox="1"/>
          <p:nvPr/>
        </p:nvSpPr>
        <p:spPr>
          <a:xfrm>
            <a:off x="760396" y="3906615"/>
            <a:ext cx="109054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Approach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59C84DC-DA3E-FD3E-A57A-9069A5B69311}"/>
              </a:ext>
            </a:extLst>
          </p:cNvPr>
          <p:cNvSpPr txBox="1"/>
          <p:nvPr/>
        </p:nvSpPr>
        <p:spPr>
          <a:xfrm>
            <a:off x="912797" y="4982345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2 – Exploratory data analysis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B37AD5-E266-46F5-11EE-27024B92F1A4}"/>
              </a:ext>
            </a:extLst>
          </p:cNvPr>
          <p:cNvSpPr txBox="1"/>
          <p:nvPr/>
        </p:nvSpPr>
        <p:spPr>
          <a:xfrm>
            <a:off x="912797" y="452068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1 – Online research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B041054-1B70-9585-8B96-9F01E24C3972}"/>
              </a:ext>
            </a:extLst>
          </p:cNvPr>
          <p:cNvSpPr txBox="1"/>
          <p:nvPr/>
        </p:nvSpPr>
        <p:spPr>
          <a:xfrm>
            <a:off x="912796" y="544401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3 – Data processing &amp; enhancing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E683961-6E42-E73A-0EDD-3DB7FF5FE8FD}"/>
              </a:ext>
            </a:extLst>
          </p:cNvPr>
          <p:cNvSpPr txBox="1"/>
          <p:nvPr/>
        </p:nvSpPr>
        <p:spPr>
          <a:xfrm>
            <a:off x="7083391" y="4982345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5 – Regression Modeling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C4C6E1C-E9D3-61AC-AB3C-18BDB8F49093}"/>
              </a:ext>
            </a:extLst>
          </p:cNvPr>
          <p:cNvSpPr txBox="1"/>
          <p:nvPr/>
        </p:nvSpPr>
        <p:spPr>
          <a:xfrm>
            <a:off x="7083391" y="452068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4 – Variable elimination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0546782-6B0D-5485-548D-300D7393461D}"/>
              </a:ext>
            </a:extLst>
          </p:cNvPr>
          <p:cNvSpPr txBox="1"/>
          <p:nvPr/>
        </p:nvSpPr>
        <p:spPr>
          <a:xfrm>
            <a:off x="7083390" y="5444010"/>
            <a:ext cx="4951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i="1" dirty="0">
                <a:solidFill>
                  <a:srgbClr val="0A2342"/>
                </a:solidFill>
              </a:rPr>
              <a:t>Step 6 – Model assessment</a:t>
            </a:r>
          </a:p>
        </p:txBody>
      </p:sp>
    </p:spTree>
    <p:extLst>
      <p:ext uri="{BB962C8B-B14F-4D97-AF65-F5344CB8AC3E}">
        <p14:creationId xmlns:p14="http://schemas.microsoft.com/office/powerpoint/2010/main" val="27940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8" grpId="0"/>
      <p:bldP spid="39" grpId="0"/>
      <p:bldP spid="4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1 – Online research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AC5567-4C66-BE63-A30F-4DCE5EA74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24" y="1566881"/>
            <a:ext cx="5243897" cy="3724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F34EEF-54CD-D5A1-E3AD-1DBFC65A61B5}"/>
              </a:ext>
            </a:extLst>
          </p:cNvPr>
          <p:cNvSpPr txBox="1"/>
          <p:nvPr/>
        </p:nvSpPr>
        <p:spPr>
          <a:xfrm>
            <a:off x="5967663" y="1566881"/>
            <a:ext cx="52438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Plenty of information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XGBoost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0A2342"/>
                </a:solidFill>
              </a:rPr>
              <a:t>RidgeRegression</a:t>
            </a:r>
          </a:p>
          <a:p>
            <a:r>
              <a:rPr lang="nl-NL" dirty="0">
                <a:solidFill>
                  <a:srgbClr val="0A2342"/>
                </a:solidFill>
              </a:rPr>
              <a:t>Try a </a:t>
            </a:r>
            <a:r>
              <a:rPr lang="nl-NL" i="1" dirty="0">
                <a:solidFill>
                  <a:srgbClr val="0A2342"/>
                </a:solidFill>
              </a:rPr>
              <a:t>naive</a:t>
            </a:r>
            <a:r>
              <a:rPr lang="nl-NL" dirty="0">
                <a:solidFill>
                  <a:srgbClr val="0A2342"/>
                </a:solidFill>
              </a:rPr>
              <a:t> model as reference</a:t>
            </a:r>
          </a:p>
          <a:p>
            <a:r>
              <a:rPr lang="nl-NL" dirty="0">
                <a:solidFill>
                  <a:srgbClr val="0A2342"/>
                </a:solidFill>
              </a:rPr>
              <a:t>Complexity later</a:t>
            </a:r>
          </a:p>
        </p:txBody>
      </p:sp>
    </p:spTree>
    <p:extLst>
      <p:ext uri="{BB962C8B-B14F-4D97-AF65-F5344CB8AC3E}">
        <p14:creationId xmlns:p14="http://schemas.microsoft.com/office/powerpoint/2010/main" val="1928929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5864087" y="259247"/>
            <a:ext cx="607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2 – Exploratory data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29409A-B50A-5CD4-28B4-71B5649A981B}"/>
              </a:ext>
            </a:extLst>
          </p:cNvPr>
          <p:cNvSpPr txBox="1"/>
          <p:nvPr/>
        </p:nvSpPr>
        <p:spPr>
          <a:xfrm>
            <a:off x="357809" y="1272209"/>
            <a:ext cx="1112188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Exploratory data analysis consisted of:</a:t>
            </a: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nl-NL" dirty="0">
                <a:solidFill>
                  <a:srgbClr val="0A2342"/>
                </a:solidFill>
              </a:rPr>
              <a:t>Checking how many fields</a:t>
            </a: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nl-NL" dirty="0">
                <a:solidFill>
                  <a:srgbClr val="0A2342"/>
                </a:solidFill>
              </a:rPr>
              <a:t>Checking values and formats</a:t>
            </a: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nl-NL" dirty="0">
                <a:solidFill>
                  <a:srgbClr val="0A2342"/>
                </a:solidFill>
              </a:rPr>
              <a:t>Checking the distribution of some variables</a:t>
            </a:r>
          </a:p>
          <a:p>
            <a:r>
              <a:rPr lang="nl-NL" dirty="0">
                <a:solidFill>
                  <a:srgbClr val="0A2342"/>
                </a:solidFill>
              </a:rPr>
              <a:t>And led to the following conclusions: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nl-NL" dirty="0">
                <a:solidFill>
                  <a:srgbClr val="0A2342"/>
                </a:solidFill>
              </a:rPr>
              <a:t>All listings are in Berlin and surroundings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nl-NL" dirty="0">
                <a:solidFill>
                  <a:srgbClr val="0A2342"/>
                </a:solidFill>
              </a:rPr>
              <a:t>Price is not normally distributed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nl-NL" dirty="0">
                <a:solidFill>
                  <a:srgbClr val="0A2342"/>
                </a:solidFill>
              </a:rPr>
              <a:t>Data cleaning will be needed 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nl-NL" dirty="0">
                <a:solidFill>
                  <a:srgbClr val="0A2342"/>
                </a:solidFill>
              </a:rPr>
              <a:t>Data reformatting will be needed</a:t>
            </a:r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98706D28-0CCB-3A98-FB89-501F3CBC7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316" y="1427583"/>
            <a:ext cx="4961756" cy="33078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1CACB0-5ED7-F683-6194-4BF7A31E6087}"/>
              </a:ext>
            </a:extLst>
          </p:cNvPr>
          <p:cNvSpPr txBox="1"/>
          <p:nvPr/>
        </p:nvSpPr>
        <p:spPr>
          <a:xfrm>
            <a:off x="306475" y="5130266"/>
            <a:ext cx="2532978" cy="369332"/>
          </a:xfrm>
          <a:prstGeom prst="rect">
            <a:avLst/>
          </a:prstGeom>
          <a:noFill/>
          <a:ln>
            <a:solidFill>
              <a:srgbClr val="0A2342"/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/>
              <a:t>“$60.31”		60.31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C7C509-1C7E-B0A1-B014-A82A3EBCC2A0}"/>
              </a:ext>
            </a:extLst>
          </p:cNvPr>
          <p:cNvCxnSpPr/>
          <p:nvPr/>
        </p:nvCxnSpPr>
        <p:spPr>
          <a:xfrm>
            <a:off x="1289785" y="5342021"/>
            <a:ext cx="847023" cy="0"/>
          </a:xfrm>
          <a:prstGeom prst="straightConnector1">
            <a:avLst/>
          </a:prstGeom>
          <a:ln>
            <a:solidFill>
              <a:srgbClr val="0A2342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7BA7224-AAFC-21D2-C8BD-52F6DE7E88BD}"/>
              </a:ext>
            </a:extLst>
          </p:cNvPr>
          <p:cNvSpPr txBox="1"/>
          <p:nvPr/>
        </p:nvSpPr>
        <p:spPr>
          <a:xfrm>
            <a:off x="3569369" y="5130266"/>
            <a:ext cx="4660232" cy="369332"/>
          </a:xfrm>
          <a:prstGeom prst="rect">
            <a:avLst/>
          </a:prstGeom>
          <a:noFill/>
          <a:ln>
            <a:solidFill>
              <a:srgbClr val="0A2342"/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/>
              <a:t>Latitude, Longitude		Distance to Center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031961F-2799-11DD-2215-B137ABA03B2A}"/>
              </a:ext>
            </a:extLst>
          </p:cNvPr>
          <p:cNvCxnSpPr>
            <a:cxnSpLocks/>
          </p:cNvCxnSpPr>
          <p:nvPr/>
        </p:nvCxnSpPr>
        <p:spPr>
          <a:xfrm>
            <a:off x="5561807" y="5342021"/>
            <a:ext cx="800492" cy="0"/>
          </a:xfrm>
          <a:prstGeom prst="straightConnector1">
            <a:avLst/>
          </a:prstGeom>
          <a:ln>
            <a:solidFill>
              <a:srgbClr val="0A2342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07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3"/>
      <p:bldP spid="7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FACCD9-1BFB-93B0-B285-93DD419E3455}"/>
              </a:ext>
            </a:extLst>
          </p:cNvPr>
          <p:cNvSpPr txBox="1"/>
          <p:nvPr/>
        </p:nvSpPr>
        <p:spPr>
          <a:xfrm>
            <a:off x="357809" y="1272209"/>
            <a:ext cx="111218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There are many reasons to exclude a variable:</a:t>
            </a:r>
          </a:p>
          <a:p>
            <a:r>
              <a:rPr lang="nl-NL" dirty="0">
                <a:solidFill>
                  <a:srgbClr val="0A2342"/>
                </a:solidFill>
              </a:rPr>
              <a:t>	Too many missing values</a:t>
            </a:r>
          </a:p>
          <a:p>
            <a:r>
              <a:rPr lang="nl-NL" dirty="0">
                <a:solidFill>
                  <a:srgbClr val="0A2342"/>
                </a:solidFill>
              </a:rPr>
              <a:t>	One unique value</a:t>
            </a:r>
          </a:p>
          <a:p>
            <a:r>
              <a:rPr lang="nl-NL" dirty="0">
                <a:solidFill>
                  <a:srgbClr val="0A2342"/>
                </a:solidFill>
              </a:rPr>
              <a:t>	No overlap in categorical values</a:t>
            </a:r>
          </a:p>
          <a:p>
            <a:r>
              <a:rPr lang="nl-NL" dirty="0">
                <a:solidFill>
                  <a:srgbClr val="0A2342"/>
                </a:solidFill>
              </a:rPr>
              <a:t>This step excluded </a:t>
            </a:r>
            <a:r>
              <a:rPr lang="nl-NL" b="1" dirty="0">
                <a:solidFill>
                  <a:srgbClr val="0A2342"/>
                </a:solidFill>
              </a:rPr>
              <a:t>39</a:t>
            </a:r>
            <a:r>
              <a:rPr lang="nl-NL" dirty="0">
                <a:solidFill>
                  <a:srgbClr val="0A2342"/>
                </a:solidFill>
              </a:rPr>
              <a:t> variables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3 – Data processing and enhancing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0279ED12-D354-E06B-9EA6-D95D34912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0583019"/>
              </p:ext>
            </p:extLst>
          </p:nvPr>
        </p:nvGraphicFramePr>
        <p:xfrm>
          <a:off x="6525928" y="1272209"/>
          <a:ext cx="5102861" cy="25958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77480">
                  <a:extLst>
                    <a:ext uri="{9D8B030D-6E8A-4147-A177-3AD203B41FA5}">
                      <a16:colId xmlns:a16="http://schemas.microsoft.com/office/drawing/2014/main" val="740640470"/>
                    </a:ext>
                  </a:extLst>
                </a:gridCol>
                <a:gridCol w="1261905">
                  <a:extLst>
                    <a:ext uri="{9D8B030D-6E8A-4147-A177-3AD203B41FA5}">
                      <a16:colId xmlns:a16="http://schemas.microsoft.com/office/drawing/2014/main" val="2442792483"/>
                    </a:ext>
                  </a:extLst>
                </a:gridCol>
                <a:gridCol w="2163476">
                  <a:extLst>
                    <a:ext uri="{9D8B030D-6E8A-4147-A177-3AD203B41FA5}">
                      <a16:colId xmlns:a16="http://schemas.microsoft.com/office/drawing/2014/main" val="30367240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Column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Keep?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/>
                        <a:t>Reason</a:t>
                      </a:r>
                    </a:p>
                  </a:txBody>
                  <a:tcPr>
                    <a:solidFill>
                      <a:srgbClr val="00C5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4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Price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Y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Dependent variable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546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6423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Square_feet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i="0" dirty="0">
                          <a:solidFill>
                            <a:schemeClr val="bg1"/>
                          </a:solidFill>
                        </a:rPr>
                        <a:t>98% NAs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527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Has_availability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1 unique value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4211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...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765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</a:rPr>
                        <a:t>Id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600" dirty="0">
                          <a:solidFill>
                            <a:schemeClr val="bg1"/>
                          </a:solidFill>
                        </a:rPr>
                        <a:t>No overlap in values</a:t>
                      </a:r>
                    </a:p>
                  </a:txBody>
                  <a:tcPr>
                    <a:solidFill>
                      <a:srgbClr val="8EBC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9701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666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FACCD9-1BFB-93B0-B285-93DD419E3455}"/>
              </a:ext>
            </a:extLst>
          </p:cNvPr>
          <p:cNvSpPr txBox="1"/>
          <p:nvPr/>
        </p:nvSpPr>
        <p:spPr>
          <a:xfrm>
            <a:off x="357809" y="1272209"/>
            <a:ext cx="111218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As part of the data enhancing</a:t>
            </a:r>
          </a:p>
          <a:p>
            <a:r>
              <a:rPr lang="nl-NL" dirty="0">
                <a:solidFill>
                  <a:srgbClr val="0A2342"/>
                </a:solidFill>
              </a:rPr>
              <a:t>	The dependent variable was changed</a:t>
            </a:r>
          </a:p>
          <a:p>
            <a:r>
              <a:rPr lang="nl-NL" dirty="0">
                <a:solidFill>
                  <a:srgbClr val="0A2342"/>
                </a:solidFill>
              </a:rPr>
              <a:t>	All numerical variables were standardized</a:t>
            </a:r>
          </a:p>
          <a:p>
            <a:r>
              <a:rPr lang="nl-NL" dirty="0">
                <a:solidFill>
                  <a:srgbClr val="0A2342"/>
                </a:solidFill>
              </a:rPr>
              <a:t>	Categorical fields were analyzed and </a:t>
            </a:r>
            <a:br>
              <a:rPr lang="nl-NL" dirty="0">
                <a:solidFill>
                  <a:srgbClr val="0A2342"/>
                </a:solidFill>
              </a:rPr>
            </a:br>
            <a:r>
              <a:rPr lang="nl-NL" dirty="0">
                <a:solidFill>
                  <a:srgbClr val="0A2342"/>
                </a:solidFill>
              </a:rPr>
              <a:t>	refined</a:t>
            </a:r>
          </a:p>
          <a:p>
            <a:r>
              <a:rPr lang="nl-NL" dirty="0">
                <a:solidFill>
                  <a:srgbClr val="0A2342"/>
                </a:solidFill>
              </a:rPr>
              <a:t>This created 16 additional </a:t>
            </a:r>
            <a:br>
              <a:rPr lang="nl-NL" dirty="0">
                <a:solidFill>
                  <a:srgbClr val="0A2342"/>
                </a:solidFill>
              </a:rPr>
            </a:br>
            <a:r>
              <a:rPr lang="nl-NL" dirty="0">
                <a:solidFill>
                  <a:srgbClr val="0A2342"/>
                </a:solidFill>
              </a:rPr>
              <a:t>variables</a:t>
            </a:r>
          </a:p>
          <a:p>
            <a:endParaRPr lang="nl-NL" dirty="0">
              <a:solidFill>
                <a:srgbClr val="0A234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3 – Data processing and enhancing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6113CEB-3295-53C8-1B78-5AD681979E2D}"/>
              </a:ext>
            </a:extLst>
          </p:cNvPr>
          <p:cNvGrpSpPr/>
          <p:nvPr/>
        </p:nvGrpSpPr>
        <p:grpSpPr>
          <a:xfrm>
            <a:off x="3306213" y="2824405"/>
            <a:ext cx="8633860" cy="2997010"/>
            <a:chOff x="5421028" y="1299412"/>
            <a:chExt cx="6645992" cy="1961683"/>
          </a:xfrm>
        </p:grpSpPr>
        <p:pic>
          <p:nvPicPr>
            <p:cNvPr id="5" name="Picture 4" descr="Chart, histogram&#10;&#10;Description automatically generated">
              <a:extLst>
                <a:ext uri="{FF2B5EF4-FFF2-40B4-BE49-F238E27FC236}">
                  <a16:creationId xmlns:a16="http://schemas.microsoft.com/office/drawing/2014/main" id="{5779CACB-2F41-A982-4864-54B592E81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4497" y="1299412"/>
              <a:ext cx="2942523" cy="1961682"/>
            </a:xfrm>
            <a:prstGeom prst="rect">
              <a:avLst/>
            </a:prstGeom>
          </p:spPr>
        </p:pic>
        <p:pic>
          <p:nvPicPr>
            <p:cNvPr id="7" name="Picture 6" descr="Chart, histogram&#10;&#10;Description automatically generated">
              <a:extLst>
                <a:ext uri="{FF2B5EF4-FFF2-40B4-BE49-F238E27FC236}">
                  <a16:creationId xmlns:a16="http://schemas.microsoft.com/office/drawing/2014/main" id="{65048A17-86C5-6507-CADD-FC4E84F3B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1028" y="1299412"/>
              <a:ext cx="2942525" cy="1961683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0E927F8-E458-49D8-3801-D8AEC3DF9B39}"/>
                </a:ext>
              </a:extLst>
            </p:cNvPr>
            <p:cNvCxnSpPr/>
            <p:nvPr/>
          </p:nvCxnSpPr>
          <p:spPr>
            <a:xfrm>
              <a:off x="8511139" y="2249905"/>
              <a:ext cx="445169" cy="0"/>
            </a:xfrm>
            <a:prstGeom prst="straightConnector1">
              <a:avLst/>
            </a:prstGeom>
            <a:ln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8845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FACCD9-1BFB-93B0-B285-93DD419E3455}"/>
              </a:ext>
            </a:extLst>
          </p:cNvPr>
          <p:cNvSpPr txBox="1"/>
          <p:nvPr/>
        </p:nvSpPr>
        <p:spPr>
          <a:xfrm>
            <a:off x="357809" y="1272209"/>
            <a:ext cx="11121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solidFill>
                  <a:srgbClr val="0A2342"/>
                </a:solidFill>
              </a:rPr>
              <a:t>Variable elimination was conducted based on correlation</a:t>
            </a:r>
          </a:p>
          <a:p>
            <a:r>
              <a:rPr lang="nl-NL" dirty="0">
                <a:solidFill>
                  <a:srgbClr val="0A2342"/>
                </a:solidFill>
              </a:rPr>
              <a:t>At the end, this left 23 variables for the simple regression and 36 for the complex version</a:t>
            </a:r>
          </a:p>
          <a:p>
            <a:endParaRPr lang="nl-NL" dirty="0">
              <a:solidFill>
                <a:srgbClr val="0A234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8DB11B-D0B0-5E1D-6E40-EB9920CE2910}"/>
              </a:ext>
            </a:extLst>
          </p:cNvPr>
          <p:cNvSpPr txBox="1"/>
          <p:nvPr/>
        </p:nvSpPr>
        <p:spPr>
          <a:xfrm>
            <a:off x="2136809" y="259247"/>
            <a:ext cx="9803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200" dirty="0">
                <a:solidFill>
                  <a:srgbClr val="0A2342"/>
                </a:solidFill>
              </a:rPr>
              <a:t>Step 4 – Variable elimination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38D1AF0-E7C4-F5B2-D55C-D94B265E5505}"/>
              </a:ext>
            </a:extLst>
          </p:cNvPr>
          <p:cNvGrpSpPr/>
          <p:nvPr/>
        </p:nvGrpSpPr>
        <p:grpSpPr>
          <a:xfrm>
            <a:off x="3655194" y="4762197"/>
            <a:ext cx="1236847" cy="1151287"/>
            <a:chOff x="3655194" y="4762197"/>
            <a:chExt cx="1236847" cy="1151287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4130C6EE-49C1-9607-6956-FA03A5AF7B8E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>
              <a:off x="4273619" y="4762197"/>
              <a:ext cx="0" cy="781955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74D0174-99EA-E5A0-E272-89AAAC6C7091}"/>
                </a:ext>
              </a:extLst>
            </p:cNvPr>
            <p:cNvGrpSpPr/>
            <p:nvPr/>
          </p:nvGrpSpPr>
          <p:grpSpPr>
            <a:xfrm>
              <a:off x="3655194" y="4968508"/>
              <a:ext cx="1236847" cy="944976"/>
              <a:chOff x="3655194" y="4968508"/>
              <a:chExt cx="1236847" cy="944976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D7AA81B-D19D-7B3C-8DF3-8F11C3EA1F75}"/>
                  </a:ext>
                </a:extLst>
              </p:cNvPr>
              <p:cNvSpPr txBox="1"/>
              <p:nvPr/>
            </p:nvSpPr>
            <p:spPr>
              <a:xfrm>
                <a:off x="3655194" y="5544152"/>
                <a:ext cx="1236847" cy="369332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C00000"/>
                    </a:solidFill>
                  </a:rPr>
                  <a:t>Eliminated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7439C02-9AE5-8786-6B0F-0787AC1DD3D6}"/>
                  </a:ext>
                </a:extLst>
              </p:cNvPr>
              <p:cNvSpPr txBox="1"/>
              <p:nvPr/>
            </p:nvSpPr>
            <p:spPr>
              <a:xfrm>
                <a:off x="3741822" y="4968508"/>
                <a:ext cx="53179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Yes</a:t>
                </a:r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0CB115C-5D77-899A-95EC-C301D075B1F4}"/>
              </a:ext>
            </a:extLst>
          </p:cNvPr>
          <p:cNvGrpSpPr/>
          <p:nvPr/>
        </p:nvGrpSpPr>
        <p:grpSpPr>
          <a:xfrm>
            <a:off x="6388769" y="4900696"/>
            <a:ext cx="1236847" cy="1012788"/>
            <a:chOff x="6388769" y="4900696"/>
            <a:chExt cx="1236847" cy="1012788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F8FA528-BDCE-A793-69B5-180D295F7AB3}"/>
                </a:ext>
              </a:extLst>
            </p:cNvPr>
            <p:cNvCxnSpPr>
              <a:cxnSpLocks/>
              <a:stCxn id="21" idx="2"/>
              <a:endCxn id="25" idx="0"/>
            </p:cNvCxnSpPr>
            <p:nvPr/>
          </p:nvCxnSpPr>
          <p:spPr>
            <a:xfrm flipH="1">
              <a:off x="7007193" y="4900696"/>
              <a:ext cx="1" cy="643456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2457D02-B02A-1440-1BB4-9A1FD212C636}"/>
                </a:ext>
              </a:extLst>
            </p:cNvPr>
            <p:cNvSpPr txBox="1"/>
            <p:nvPr/>
          </p:nvSpPr>
          <p:spPr>
            <a:xfrm>
              <a:off x="6388769" y="5544152"/>
              <a:ext cx="1236847" cy="36933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C00000"/>
                  </a:solidFill>
                </a:rPr>
                <a:t>Eliminated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0DAE9B5-C115-C867-86B9-60B5EAE59F40}"/>
                </a:ext>
              </a:extLst>
            </p:cNvPr>
            <p:cNvSpPr txBox="1"/>
            <p:nvPr/>
          </p:nvSpPr>
          <p:spPr>
            <a:xfrm>
              <a:off x="6475395" y="4968508"/>
              <a:ext cx="5317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Yes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DBDEF82-9840-5456-08E7-E14E950BB3B2}"/>
              </a:ext>
            </a:extLst>
          </p:cNvPr>
          <p:cNvGrpSpPr/>
          <p:nvPr/>
        </p:nvGrpSpPr>
        <p:grpSpPr>
          <a:xfrm>
            <a:off x="5236145" y="3977366"/>
            <a:ext cx="2733575" cy="923330"/>
            <a:chOff x="5236145" y="3977366"/>
            <a:chExt cx="2733575" cy="923330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E6BDD9D-7560-C202-24EF-7B1C8249D54B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 flipV="1">
              <a:off x="5236145" y="4439031"/>
              <a:ext cx="808522" cy="1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AAEB485-C0BE-64E1-E798-64EC43EA46C5}"/>
                </a:ext>
              </a:extLst>
            </p:cNvPr>
            <p:cNvSpPr txBox="1"/>
            <p:nvPr/>
          </p:nvSpPr>
          <p:spPr>
            <a:xfrm>
              <a:off x="6044667" y="3977366"/>
              <a:ext cx="1925053" cy="923330"/>
            </a:xfrm>
            <a:prstGeom prst="rect">
              <a:avLst/>
            </a:prstGeom>
            <a:noFill/>
            <a:ln w="19050">
              <a:solidFill>
                <a:srgbClr val="0A234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High correlation with better variable?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D156AB4-1D5A-C654-DA3A-B834DB72D1DE}"/>
                </a:ext>
              </a:extLst>
            </p:cNvPr>
            <p:cNvSpPr txBox="1"/>
            <p:nvPr/>
          </p:nvSpPr>
          <p:spPr>
            <a:xfrm>
              <a:off x="5364881" y="4069700"/>
              <a:ext cx="5317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No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5B177ED-675C-8800-6026-9335A6C98DFC}"/>
              </a:ext>
            </a:extLst>
          </p:cNvPr>
          <p:cNvGrpSpPr/>
          <p:nvPr/>
        </p:nvGrpSpPr>
        <p:grpSpPr>
          <a:xfrm>
            <a:off x="7980147" y="4069699"/>
            <a:ext cx="2048577" cy="553999"/>
            <a:chOff x="7980147" y="4069699"/>
            <a:chExt cx="2048577" cy="553999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75048DEE-CCBF-AA86-1D34-772673E263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0147" y="4439030"/>
              <a:ext cx="808522" cy="1"/>
            </a:xfrm>
            <a:prstGeom prst="straightConnector1">
              <a:avLst/>
            </a:prstGeom>
            <a:ln w="28575">
              <a:solidFill>
                <a:srgbClr val="0A234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561FB39-D621-AA8F-4474-E934513E0341}"/>
                </a:ext>
              </a:extLst>
            </p:cNvPr>
            <p:cNvSpPr txBox="1"/>
            <p:nvPr/>
          </p:nvSpPr>
          <p:spPr>
            <a:xfrm>
              <a:off x="8108883" y="4069699"/>
              <a:ext cx="5317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No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C4DAD07-3294-FD01-2231-127D25D258D3}"/>
                </a:ext>
              </a:extLst>
            </p:cNvPr>
            <p:cNvSpPr txBox="1"/>
            <p:nvPr/>
          </p:nvSpPr>
          <p:spPr>
            <a:xfrm>
              <a:off x="8791877" y="4254366"/>
              <a:ext cx="1236847" cy="369332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chemeClr val="accent6">
                      <a:lumMod val="75000"/>
                    </a:schemeClr>
                  </a:solidFill>
                </a:rPr>
                <a:t>Candidate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453F461-9E06-EC32-4E87-D6D0AA3E467C}"/>
              </a:ext>
            </a:extLst>
          </p:cNvPr>
          <p:cNvGrpSpPr/>
          <p:nvPr/>
        </p:nvGrpSpPr>
        <p:grpSpPr>
          <a:xfrm>
            <a:off x="1222409" y="4115866"/>
            <a:ext cx="4013736" cy="646331"/>
            <a:chOff x="1222409" y="4115866"/>
            <a:chExt cx="4013736" cy="64633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7EA416A-D36E-E582-64DB-20831B179A7F}"/>
                </a:ext>
              </a:extLst>
            </p:cNvPr>
            <p:cNvSpPr txBox="1"/>
            <p:nvPr/>
          </p:nvSpPr>
          <p:spPr>
            <a:xfrm>
              <a:off x="3311092" y="4115866"/>
              <a:ext cx="1925053" cy="646331"/>
            </a:xfrm>
            <a:prstGeom prst="rect">
              <a:avLst/>
            </a:prstGeom>
            <a:noFill/>
            <a:ln w="19050">
              <a:solidFill>
                <a:srgbClr val="0A234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nl-NL" dirty="0">
                  <a:solidFill>
                    <a:srgbClr val="0A2342"/>
                  </a:solidFill>
                </a:rPr>
                <a:t>Low correlation with price?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0226131-6B0D-5A3C-D601-0DF425B34397}"/>
                </a:ext>
              </a:extLst>
            </p:cNvPr>
            <p:cNvGrpSpPr/>
            <p:nvPr/>
          </p:nvGrpSpPr>
          <p:grpSpPr>
            <a:xfrm>
              <a:off x="1222409" y="4254364"/>
              <a:ext cx="2075048" cy="369332"/>
              <a:chOff x="1222409" y="4254364"/>
              <a:chExt cx="2075048" cy="369332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9BED8BE-D18F-0EB0-FF33-790BFC59A4AE}"/>
                  </a:ext>
                </a:extLst>
              </p:cNvPr>
              <p:cNvSpPr txBox="1"/>
              <p:nvPr/>
            </p:nvSpPr>
            <p:spPr>
              <a:xfrm>
                <a:off x="1222409" y="4254364"/>
                <a:ext cx="16074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dirty="0">
                    <a:solidFill>
                      <a:srgbClr val="0A2342"/>
                    </a:solidFill>
                  </a:rPr>
                  <a:t>Variable</a:t>
                </a:r>
              </a:p>
            </p:txBody>
          </p: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26ABB6F-EF09-A330-92D1-89E5AE5AFD8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88935" y="4439029"/>
                <a:ext cx="808522" cy="1"/>
              </a:xfrm>
              <a:prstGeom prst="straightConnector1">
                <a:avLst/>
              </a:prstGeom>
              <a:ln w="28575">
                <a:solidFill>
                  <a:srgbClr val="0A2342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0648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</TotalTime>
  <Words>957</Words>
  <Application>Microsoft Office PowerPoint</Application>
  <PresentationFormat>Widescreen</PresentationFormat>
  <Paragraphs>205</Paragraphs>
  <Slides>28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Wingdings</vt:lpstr>
      <vt:lpstr>Office Theme</vt:lpstr>
      <vt:lpstr>file:///C:\Users\Cheeky\RProjects\listing_model_AIRBNB\input\listings_summary.csv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Twan van der Meijden</dc:creator>
  <cp:lastModifiedBy>Twan van der Meijden</cp:lastModifiedBy>
  <cp:revision>8</cp:revision>
  <dcterms:created xsi:type="dcterms:W3CDTF">2023-02-07T17:35:01Z</dcterms:created>
  <dcterms:modified xsi:type="dcterms:W3CDTF">2023-02-08T20:21:12Z</dcterms:modified>
</cp:coreProperties>
</file>

<file path=docProps/thumbnail.jpeg>
</file>